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31"/>
  </p:notesMasterIdLst>
  <p:handoutMasterIdLst>
    <p:handoutMasterId r:id="rId3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797675" cy="9926638"/>
  <p:embeddedFontLst>
    <p:embeddedFont>
      <p:font typeface="微软雅黑" panose="020B0503020204020204" pitchFamily="34" charset="-122"/>
      <p:regular r:id="rId33"/>
      <p:bold r:id="rId34"/>
    </p:embeddedFont>
    <p:embeddedFont>
      <p:font typeface="Huawei Sans" panose="020C0503030203020204" pitchFamily="34" charset="0"/>
      <p:regular r:id="rId35"/>
      <p:bold r:id="rId36"/>
    </p:embeddedFont>
    <p:embeddedFont>
      <p:font typeface="方正兰亭黑简体" panose="02000000000000000000" pitchFamily="2" charset="-122"/>
      <p:regular r:id="rId37"/>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3484" autoAdjust="0"/>
    <p:restoredTop sz="60438" autoAdjust="0"/>
  </p:normalViewPr>
  <p:slideViewPr>
    <p:cSldViewPr snapToGrid="0" snapToObjects="1">
      <p:cViewPr varScale="1">
        <p:scale>
          <a:sx n="70" d="100"/>
          <a:sy n="70" d="100"/>
        </p:scale>
        <p:origin x="178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3582" y="27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8/24/2020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8704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2919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1164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20593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4507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49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2422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330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5034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Packets processed by a network device are classified into service packets and protocol packets.</a:t>
            </a:r>
            <a:endParaRPr lang="en-US" altLang="zh-CN" smtClean="0"/>
          </a:p>
          <a:p>
            <a:r>
              <a:rPr lang="en-US" smtClean="0"/>
              <a:t>The device only forwards service packets from one interface to another interface based on forwarding entries.</a:t>
            </a:r>
            <a:endParaRPr lang="en-US" altLang="zh-CN" smtClean="0"/>
          </a:p>
          <a:p>
            <a:r>
              <a:rPr lang="en-US" smtClean="0"/>
              <a:t>After receiving protocol packets (such as ARP, OSPF, and BGP packets), the device sends the packets to the control plane for processing. For example, the ARP packets are sent to the control plane for processing. After determining whether to respond to the ARP packets, the device determines whether to learn the source MAC address and source IP address in the ARP packets.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07314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PFE: Packet Forwarding Engine</a:t>
            </a:r>
            <a:endParaRPr lang="en-US" altLang="zh-CN" smtClean="0"/>
          </a:p>
          <a:p>
            <a:r>
              <a:rPr lang="en-US" smtClean="0"/>
              <a:t>Service packets: packets during interaction between services and applications</a:t>
            </a:r>
            <a:endParaRPr lang="en-US" altLang="zh-CN" smtClean="0"/>
          </a:p>
          <a:p>
            <a:r>
              <a:rPr lang="en-US" smtClean="0"/>
              <a:t>Fragmentation: Before packets are sent to the SFU, they are sliced with a fixed length based on a certain granularity.</a:t>
            </a:r>
            <a:endParaRPr lang="en-US" altLang="zh-CN" smtClean="0"/>
          </a:p>
          <a:p>
            <a:r>
              <a:rPr lang="en-US" smtClean="0"/>
              <a:t>Reassembly: Fragmented packets sent from the SFU are reassembled.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10756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1430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Layer 2 forwarding, the MAC address table is queried. For Layer 3 forwarding, the Layer 3 routing table is queried.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8152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Layer 2 forwarding, the MAC address table is queried. For Layer 3 forwarding, the Layer 3 routing table is queried.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53988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Layer 2 forwarding, the MAC address table is queried. For Layer 3 forwarding, the Layer 3 routing table is queried.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89340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4472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772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receiving protocol packets, the CPU of the MPU processes the packets. If the CPU needs to respond to the packets, the control board constructs the protocol packets. For example, after receiving ARP Request and ICMP Echo Request packets sent to the CPU, the MPU constructs the ARP Reply and ICMP Echo Reply packets.</a:t>
            </a:r>
            <a:endParaRPr lang="en-US" altLang="zh-CN" dirty="0" smtClean="0"/>
          </a:p>
          <a:p>
            <a:r>
              <a:rPr lang="en-US" dirty="0" smtClean="0"/>
              <a:t>The CPU processing capability of the MPU is limited. If too many protocol packets are sent to the CPU of the MPU, the CPU is busy and cannot respond to the protocol packets in a timely manner. Therefore, the rate at which various protocol packets are sent to the CPU of the MPU is limited by default.</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11517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1357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C</a:t>
            </a:r>
          </a:p>
          <a:p>
            <a:pPr marL="228600" indent="-228600">
              <a:buFont typeface="+mj-lt"/>
              <a:buAutoNum type="arabicPeriod"/>
            </a:pPr>
            <a:r>
              <a:rPr lang="en-US" dirty="0" smtClean="0"/>
              <a:t>No. The high-end modular switch delivers forwarding information to the LPU, and the LPU directly forwards packets without querying forwarding entries from the MPU.</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39658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23751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4165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1638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209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2890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7600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5613" y="766763"/>
            <a:ext cx="5932487" cy="3338512"/>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7455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977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7450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845608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838470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565" y="1233488"/>
            <a:ext cx="11274935"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29272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5" r:id="rId12"/>
    <p:sldLayoutId id="2147483870" r:id="rId13"/>
    <p:sldLayoutId id="2147483871"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30" name="文本占位符 5"/>
          <p:cNvSpPr>
            <a:spLocks noGrp="1"/>
          </p:cNvSpPr>
          <p:nvPr>
            <p:ph type="body" sz="quarter" idx="13"/>
          </p:nvPr>
        </p:nvSpPr>
        <p:spPr/>
        <p:txBody>
          <a:bodyPr/>
          <a:lstStyle/>
          <a:p>
            <a:r>
              <a:rPr lang="en-US" smtClean="0"/>
              <a:t>Shi Miaomiao/swx791350</a:t>
            </a:r>
            <a:endParaRPr lang="en-US" altLang="zh-CN" dirty="0">
              <a:sym typeface="Huawei Sans" panose="020C0503030203020204" pitchFamily="34" charset="0"/>
            </a:endParaRPr>
          </a:p>
        </p:txBody>
      </p:sp>
      <p:sp>
        <p:nvSpPr>
          <p:cNvPr id="4" name="文本占位符 3"/>
          <p:cNvSpPr>
            <a:spLocks noGrp="1"/>
          </p:cNvSpPr>
          <p:nvPr>
            <p:ph type="body" sz="quarter" idx="14"/>
          </p:nvPr>
        </p:nvSpPr>
        <p:spPr/>
        <p:txBody>
          <a:bodyPr/>
          <a:lstStyle/>
          <a:p>
            <a:endParaRPr lang="zh-CN" altLang="en-US"/>
          </a:p>
        </p:txBody>
      </p:sp>
      <p:sp>
        <p:nvSpPr>
          <p:cNvPr id="5" name="文本占位符 4"/>
          <p:cNvSpPr>
            <a:spLocks noGrp="1"/>
          </p:cNvSpPr>
          <p:nvPr>
            <p:ph type="body" sz="quarter" idx="15"/>
          </p:nvPr>
        </p:nvSpPr>
        <p:spPr/>
        <p:txBody>
          <a:bodyPr/>
          <a:lstStyle/>
          <a:p>
            <a:endParaRPr lang="zh-CN" altLang="en-US"/>
          </a:p>
        </p:txBody>
      </p:sp>
      <p:sp>
        <p:nvSpPr>
          <p:cNvPr id="33" name="文本占位符 8"/>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062338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quarter" idx="10"/>
          </p:nvPr>
        </p:nvSpPr>
        <p:spPr>
          <a:xfrm>
            <a:off x="6096000" y="2382592"/>
            <a:ext cx="5662052" cy="1793829"/>
          </a:xfrm>
        </p:spPr>
        <p:txBody>
          <a:bodyPr/>
          <a:lstStyle/>
          <a:p>
            <a:pPr marL="0" indent="0">
              <a:buNone/>
            </a:pPr>
            <a:r>
              <a:rPr lang="en-US" sz="1800" dirty="0" smtClean="0"/>
              <a:t>The LPU provides access interfaces of different types (optical and electrical interfaces) and different rates, and forwards data through the distributed data plane.</a:t>
            </a:r>
            <a:endParaRPr lang="en-US" altLang="zh-CN" sz="18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t>LPU</a:t>
            </a:r>
            <a:endParaRPr lang="en-US" altLang="zh-CN" dirty="0">
              <a:sym typeface="Huawei Sans" panose="020C0503030203020204" pitchFamily="34" charset="0"/>
            </a:endParaRPr>
          </a:p>
        </p:txBody>
      </p:sp>
      <p:pic>
        <p:nvPicPr>
          <p:cNvPr id="8" name="Picture 4" descr="http://localhost:7890/pages/31180BRU/02/31180BRU/02/resources/dc/figure/zh-cn_image_0179321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775" y="2681579"/>
            <a:ext cx="4674949" cy="149484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77"/>
          <p:cNvSpPr txBox="1"/>
          <p:nvPr/>
        </p:nvSpPr>
        <p:spPr bwMode="auto">
          <a:xfrm>
            <a:off x="2851065" y="4176815"/>
            <a:ext cx="827865"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LPU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40007460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2"/>
          <p:cNvSpPr>
            <a:spLocks noGrp="1"/>
          </p:cNvSpPr>
          <p:nvPr>
            <p:ph type="body" sz="quarter" idx="10"/>
          </p:nvPr>
        </p:nvSpPr>
        <p:spPr>
          <a:xfrm>
            <a:off x="451877" y="5422006"/>
            <a:ext cx="11306175" cy="959743"/>
          </a:xfrm>
        </p:spPr>
        <p:txBody>
          <a:bodyPr/>
          <a:lstStyle/>
          <a:p>
            <a:pPr marL="0" indent="0">
              <a:buNone/>
            </a:pPr>
            <a:r>
              <a:rPr lang="en-US" sz="2000" dirty="0" smtClean="0"/>
              <a:t>Different from a modular device, service modules of fixed devices are not independent hardware modules. Instead, they are integrated in one chassis.</a:t>
            </a:r>
            <a:endParaRPr lang="en-US" altLang="zh-CN" sz="20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t>Fixed Device</a:t>
            </a:r>
            <a:endParaRPr lang="en-US" altLang="zh-CN" dirty="0">
              <a:sym typeface="Huawei Sans" panose="020C0503030203020204" pitchFamily="34" charset="0"/>
            </a:endParaRPr>
          </a:p>
        </p:txBody>
      </p:sp>
      <p:grpSp>
        <p:nvGrpSpPr>
          <p:cNvPr id="25" name="组合 24"/>
          <p:cNvGrpSpPr/>
          <p:nvPr/>
        </p:nvGrpSpPr>
        <p:grpSpPr>
          <a:xfrm>
            <a:off x="1946896" y="2899275"/>
            <a:ext cx="6298668" cy="1944869"/>
            <a:chOff x="1946896" y="2183658"/>
            <a:chExt cx="6298668" cy="1944869"/>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6874" y="2228306"/>
              <a:ext cx="4678690" cy="1051562"/>
            </a:xfrm>
            <a:prstGeom prst="rect">
              <a:avLst/>
            </a:prstGeom>
          </p:spPr>
        </p:pic>
        <p:sp>
          <p:nvSpPr>
            <p:cNvPr id="9" name="矩形 8"/>
            <p:cNvSpPr/>
            <p:nvPr/>
          </p:nvSpPr>
          <p:spPr>
            <a:xfrm>
              <a:off x="3765657" y="2693892"/>
              <a:ext cx="3781455" cy="525781"/>
            </a:xfrm>
            <a:prstGeom prst="rect">
              <a:avLst/>
            </a:prstGeom>
            <a:noFill/>
            <a:ln w="1905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肘形连接符 10"/>
            <p:cNvCxnSpPr>
              <a:stCxn id="9" idx="1"/>
              <a:endCxn id="18" idx="0"/>
            </p:cNvCxnSpPr>
            <p:nvPr/>
          </p:nvCxnSpPr>
          <p:spPr>
            <a:xfrm rot="10800000" flipV="1">
              <a:off x="2573649" y="2956783"/>
              <a:ext cx="1192009" cy="669548"/>
            </a:xfrm>
            <a:prstGeom prst="bentConnector2">
              <a:avLst/>
            </a:prstGeom>
            <a:noFill/>
            <a:ln w="19050" cap="flat" cmpd="sng" algn="ctr">
              <a:solidFill>
                <a:srgbClr val="EC7061"/>
              </a:solidFill>
              <a:prstDash val="solid"/>
              <a:miter lim="800000"/>
            </a:ln>
            <a:effectLst/>
          </p:spPr>
        </p:cxnSp>
        <p:sp>
          <p:nvSpPr>
            <p:cNvPr id="18" name="文本占位符 2"/>
            <p:cNvSpPr txBox="1">
              <a:spLocks/>
            </p:cNvSpPr>
            <p:nvPr/>
          </p:nvSpPr>
          <p:spPr bwMode="auto">
            <a:xfrm>
              <a:off x="1946896" y="3626331"/>
              <a:ext cx="1253504" cy="5021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Font typeface="Arial" panose="020B0604020202020204" pitchFamily="34" charset="0"/>
                <a:buNone/>
              </a:pPr>
              <a:r>
                <a:rPr lang="en-US" sz="1400" dirty="0" smtClean="0">
                  <a:latin typeface="Huawei Sans" panose="020C0503030203020204" pitchFamily="34" charset="0"/>
                </a:rPr>
                <a:t>Access interface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梯形 19"/>
            <p:cNvSpPr/>
            <p:nvPr/>
          </p:nvSpPr>
          <p:spPr>
            <a:xfrm>
              <a:off x="4235438" y="2183658"/>
              <a:ext cx="1541856" cy="450039"/>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梯形 20"/>
            <p:cNvSpPr/>
            <p:nvPr/>
          </p:nvSpPr>
          <p:spPr>
            <a:xfrm>
              <a:off x="6240501" y="2183658"/>
              <a:ext cx="1541856" cy="450039"/>
            </a:xfrm>
            <a:prstGeom prst="trapezoid">
              <a:avLst>
                <a:gd name="adj" fmla="val 75739"/>
              </a:avLst>
            </a:pr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2"/>
            <p:cNvSpPr txBox="1">
              <a:spLocks/>
            </p:cNvSpPr>
            <p:nvPr/>
          </p:nvSpPr>
          <p:spPr bwMode="auto">
            <a:xfrm>
              <a:off x="4235437" y="2368750"/>
              <a:ext cx="1568799" cy="5021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Font typeface="Arial" panose="020B0604020202020204" pitchFamily="34" charset="0"/>
                <a:buNone/>
              </a:pPr>
              <a:r>
                <a:rPr lang="en-US" sz="1000" dirty="0" smtClean="0">
                  <a:solidFill>
                    <a:schemeClr val="bg1"/>
                  </a:solidFill>
                  <a:latin typeface="Huawei Sans" panose="020C0503030203020204" pitchFamily="34" charset="0"/>
                </a:rPr>
                <a:t>Main control module</a:t>
              </a:r>
              <a:endParaRPr lang="en-US" altLang="zh-CN" sz="10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占位符 2"/>
            <p:cNvSpPr txBox="1">
              <a:spLocks/>
            </p:cNvSpPr>
            <p:nvPr/>
          </p:nvSpPr>
          <p:spPr bwMode="auto">
            <a:xfrm>
              <a:off x="6312589" y="2368750"/>
              <a:ext cx="1397680" cy="5021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fontAlgn="ctr">
                <a:lnSpc>
                  <a:spcPct val="100000"/>
                </a:lnSpc>
                <a:buFont typeface="Arial" panose="020B0604020202020204" pitchFamily="34" charset="0"/>
                <a:buNone/>
              </a:pPr>
              <a:r>
                <a:rPr lang="en-US" sz="1000" dirty="0" smtClean="0">
                  <a:latin typeface="Huawei Sans" panose="020C0503030203020204" pitchFamily="34" charset="0"/>
                </a:rPr>
                <a:t>Switching module</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38351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p:cNvSpPr>
            <a:spLocks noGrp="1"/>
          </p:cNvSpPr>
          <p:nvPr>
            <p:ph type="body" sz="quarter" idx="10"/>
          </p:nvPr>
        </p:nvSpPr>
        <p:spPr>
          <a:xfrm>
            <a:off x="451877" y="4734084"/>
            <a:ext cx="11306175" cy="1647665"/>
          </a:xfrm>
        </p:spPr>
        <p:txBody>
          <a:bodyPr/>
          <a:lstStyle/>
          <a:p>
            <a:r>
              <a:rPr lang="en-US" altLang="zh-CN" sz="1600" dirty="0"/>
              <a:t>Modules of a modular device are categorized as different boards. The cards communicate with each other through internal connections of the modular device.</a:t>
            </a:r>
          </a:p>
          <a:p>
            <a:r>
              <a:rPr lang="en-US" altLang="zh-CN" sz="1600" dirty="0"/>
              <a:t>The fixed integrates the modules, and the modules communicate with each other through internal connections.</a:t>
            </a:r>
          </a:p>
          <a:p>
            <a:r>
              <a:rPr lang="en-US" altLang="zh-CN" sz="1600" dirty="0"/>
              <a:t>LPUs are connected to each other through SFUs, and communication data between LPUs is forwarded through SFUs.</a:t>
            </a:r>
          </a:p>
          <a:p>
            <a:endParaRPr lang="zh-CN" altLang="en-US" sz="1600" dirty="0"/>
          </a:p>
        </p:txBody>
      </p:sp>
      <p:sp>
        <p:nvSpPr>
          <p:cNvPr id="2" name="标题 1"/>
          <p:cNvSpPr>
            <a:spLocks noGrp="1"/>
          </p:cNvSpPr>
          <p:nvPr>
            <p:ph type="title"/>
          </p:nvPr>
        </p:nvSpPr>
        <p:spPr/>
        <p:txBody>
          <a:bodyPr/>
          <a:lstStyle/>
          <a:p>
            <a:r>
              <a:rPr lang="en-US" smtClean="0"/>
              <a:t>Logical Diagram of Module Connections</a:t>
            </a:r>
            <a:endParaRPr lang="en-US" altLang="zh-CN" dirty="0">
              <a:sym typeface="Huawei Sans" panose="020C0503030203020204" pitchFamily="34" charset="0"/>
            </a:endParaRPr>
          </a:p>
        </p:txBody>
      </p:sp>
      <p:sp>
        <p:nvSpPr>
          <p:cNvPr id="4" name="矩形 3"/>
          <p:cNvSpPr/>
          <p:nvPr/>
        </p:nvSpPr>
        <p:spPr>
          <a:xfrm>
            <a:off x="1079329" y="1487185"/>
            <a:ext cx="2997185" cy="3180108"/>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a:xfrm>
            <a:off x="1207207" y="2408483"/>
            <a:ext cx="771637"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3417817" y="2206622"/>
            <a:ext cx="44552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SFU</a:t>
            </a:r>
            <a:endParaRPr lang="en-US" sz="1200" dirty="0">
              <a:solidFill>
                <a:schemeClr val="tx1"/>
              </a:solidFill>
              <a:latin typeface="Huawei Sans" panose="020C0503030203020204" pitchFamily="34" charset="0"/>
            </a:endParaRPr>
          </a:p>
        </p:txBody>
      </p:sp>
      <p:sp>
        <p:nvSpPr>
          <p:cNvPr id="7" name="圆角矩形 6"/>
          <p:cNvSpPr/>
          <p:nvPr/>
        </p:nvSpPr>
        <p:spPr>
          <a:xfrm>
            <a:off x="1613707" y="1667065"/>
            <a:ext cx="964536" cy="227394"/>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MPU</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a:xfrm>
            <a:off x="2852745" y="1661511"/>
            <a:ext cx="1119763" cy="266737"/>
          </a:xfrm>
          <a:prstGeom prst="roundRect">
            <a:avLst>
              <a:gd name="adj" fmla="val 1311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rgbClr val="EC7061"/>
                </a:solidFill>
                <a:latin typeface="Huawei Sans" panose="020C0503030203020204" pitchFamily="34" charset="0"/>
              </a:rPr>
              <a:t>Standby MPU</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8" idx="2"/>
            <a:endCxn id="6" idx="1"/>
          </p:cNvCxnSpPr>
          <p:nvPr/>
        </p:nvCxnSpPr>
        <p:spPr>
          <a:xfrm>
            <a:off x="3412627" y="1928248"/>
            <a:ext cx="5191" cy="74865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1207207" y="3615343"/>
            <a:ext cx="771637" cy="579349"/>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a:xfrm>
            <a:off x="3417817" y="3453910"/>
            <a:ext cx="445526" cy="940557"/>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SFU</a:t>
            </a:r>
            <a:endParaRPr lang="en-US" sz="1200" dirty="0">
              <a:solidFill>
                <a:schemeClr val="tx1"/>
              </a:solidFill>
              <a:latin typeface="Huawei Sans" panose="020C0503030203020204" pitchFamily="34" charset="0"/>
            </a:endParaRPr>
          </a:p>
        </p:txBody>
      </p:sp>
      <p:cxnSp>
        <p:nvCxnSpPr>
          <p:cNvPr id="14" name="直接连接符 13"/>
          <p:cNvCxnSpPr>
            <a:stCxn id="7" idx="2"/>
            <a:endCxn id="6" idx="1"/>
          </p:cNvCxnSpPr>
          <p:nvPr/>
        </p:nvCxnSpPr>
        <p:spPr>
          <a:xfrm>
            <a:off x="2095975" y="1894460"/>
            <a:ext cx="1321843" cy="78244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2"/>
            <a:endCxn id="5" idx="3"/>
          </p:cNvCxnSpPr>
          <p:nvPr/>
        </p:nvCxnSpPr>
        <p:spPr>
          <a:xfrm flipH="1">
            <a:off x="1978844" y="1894459"/>
            <a:ext cx="117130" cy="8036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2"/>
            <a:endCxn id="5" idx="3"/>
          </p:cNvCxnSpPr>
          <p:nvPr/>
        </p:nvCxnSpPr>
        <p:spPr>
          <a:xfrm flipH="1">
            <a:off x="1978844" y="1928248"/>
            <a:ext cx="1433782" cy="76991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2" idx="1"/>
            <a:endCxn id="5" idx="3"/>
          </p:cNvCxnSpPr>
          <p:nvPr/>
        </p:nvCxnSpPr>
        <p:spPr>
          <a:xfrm flipH="1" flipV="1">
            <a:off x="1978845" y="2698158"/>
            <a:ext cx="1438973" cy="122603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2" idx="1"/>
            <a:endCxn id="10" idx="3"/>
          </p:cNvCxnSpPr>
          <p:nvPr/>
        </p:nvCxnSpPr>
        <p:spPr>
          <a:xfrm flipH="1" flipV="1">
            <a:off x="1978845" y="3905017"/>
            <a:ext cx="1438973" cy="19171"/>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6" idx="1"/>
            <a:endCxn id="10" idx="3"/>
          </p:cNvCxnSpPr>
          <p:nvPr/>
        </p:nvCxnSpPr>
        <p:spPr>
          <a:xfrm flipH="1">
            <a:off x="1978845" y="2676901"/>
            <a:ext cx="1438973" cy="1228117"/>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8" idx="2"/>
            <a:endCxn id="10" idx="3"/>
          </p:cNvCxnSpPr>
          <p:nvPr/>
        </p:nvCxnSpPr>
        <p:spPr>
          <a:xfrm flipH="1">
            <a:off x="1978844" y="1928248"/>
            <a:ext cx="1433782" cy="197677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2" idx="1"/>
          </p:cNvCxnSpPr>
          <p:nvPr/>
        </p:nvCxnSpPr>
        <p:spPr>
          <a:xfrm flipH="1" flipV="1">
            <a:off x="2095975" y="1894460"/>
            <a:ext cx="1321843" cy="202972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8" idx="2"/>
          </p:cNvCxnSpPr>
          <p:nvPr/>
        </p:nvCxnSpPr>
        <p:spPr>
          <a:xfrm flipV="1">
            <a:off x="3313811" y="1928248"/>
            <a:ext cx="98815" cy="211770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3"/>
            <a:endCxn id="6" idx="1"/>
          </p:cNvCxnSpPr>
          <p:nvPr/>
        </p:nvCxnSpPr>
        <p:spPr>
          <a:xfrm flipV="1">
            <a:off x="1978845" y="2676900"/>
            <a:ext cx="1438973" cy="2125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下箭头 63"/>
          <p:cNvSpPr/>
          <p:nvPr/>
        </p:nvSpPr>
        <p:spPr>
          <a:xfrm rot="5400000" flipV="1">
            <a:off x="4365497" y="2672818"/>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p:cNvGrpSpPr/>
          <p:nvPr/>
        </p:nvGrpSpPr>
        <p:grpSpPr>
          <a:xfrm>
            <a:off x="7831877" y="1487185"/>
            <a:ext cx="1011873" cy="3180108"/>
            <a:chOff x="8255066" y="2270995"/>
            <a:chExt cx="1012268" cy="3181350"/>
          </a:xfrm>
        </p:grpSpPr>
        <p:sp>
          <p:nvSpPr>
            <p:cNvPr id="80" name="圆角矩形 79"/>
            <p:cNvSpPr/>
            <p:nvPr/>
          </p:nvSpPr>
          <p:spPr>
            <a:xfrm>
              <a:off x="8255066" y="2270995"/>
              <a:ext cx="1012268" cy="3181350"/>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a:xfrm>
              <a:off x="8523542" y="3692393"/>
              <a:ext cx="507067" cy="307897"/>
            </a:xfrm>
            <a:prstGeom prst="rect">
              <a:avLst/>
            </a:prstGeom>
          </p:spPr>
          <p:txBody>
            <a:bodyPr wrap="none">
              <a:spAutoFit/>
            </a:bodyPr>
            <a:lstStyle/>
            <a:p>
              <a:pPr lvl="0" algn="ctr" fontAlgn="ctr"/>
              <a:r>
                <a:rPr lang="en-US" sz="1400" dirty="0" smtClean="0">
                  <a:solidFill>
                    <a:srgbClr val="1D1D1A"/>
                  </a:solidFill>
                  <a:latin typeface="Huawei Sans" panose="020C0503030203020204" pitchFamily="34" charset="0"/>
                </a:rPr>
                <a:t>SFU</a:t>
              </a:r>
              <a:endParaRPr lang="en-US" sz="1400" dirty="0">
                <a:solidFill>
                  <a:srgbClr val="1D1D1A"/>
                </a:solidFill>
                <a:latin typeface="Huawei Sans" panose="020C0503030203020204" pitchFamily="34" charset="0"/>
              </a:endParaRPr>
            </a:p>
          </p:txBody>
        </p:sp>
      </p:grpSp>
      <p:sp>
        <p:nvSpPr>
          <p:cNvPr id="26" name="圆角矩形 25"/>
          <p:cNvSpPr>
            <a:spLocks/>
          </p:cNvSpPr>
          <p:nvPr/>
        </p:nvSpPr>
        <p:spPr>
          <a:xfrm>
            <a:off x="5523748" y="1487185"/>
            <a:ext cx="1770958" cy="318010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a:xfrm>
            <a:off x="5784354" y="1854358"/>
            <a:ext cx="1249746" cy="505606"/>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a:xfrm>
            <a:off x="5784354" y="2607183"/>
            <a:ext cx="1249746" cy="505606"/>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a:xfrm>
            <a:off x="5784354" y="4112834"/>
            <a:ext cx="1249746" cy="505606"/>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 73"/>
          <p:cNvSpPr/>
          <p:nvPr/>
        </p:nvSpPr>
        <p:spPr>
          <a:xfrm>
            <a:off x="5784354" y="3360008"/>
            <a:ext cx="1249746" cy="505606"/>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a:xfrm>
            <a:off x="6154189" y="1497854"/>
            <a:ext cx="510076" cy="307777"/>
          </a:xfrm>
          <a:prstGeom prst="rect">
            <a:avLst/>
          </a:prstGeom>
        </p:spPr>
        <p:txBody>
          <a:bodyPr wrap="none">
            <a:spAutoFit/>
          </a:bodyPr>
          <a:lstStyle/>
          <a:p>
            <a:pPr lvl="0" algn="ctr" fontAlgn="ctr"/>
            <a:r>
              <a:rPr lang="en-US" sz="1400" dirty="0" smtClean="0">
                <a:solidFill>
                  <a:srgbClr val="1D1D1A"/>
                </a:solidFill>
                <a:latin typeface="Huawei Sans" panose="020C0503030203020204" pitchFamily="34" charset="0"/>
              </a:rPr>
              <a:t>LPU</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9341714" y="1487185"/>
            <a:ext cx="1770958" cy="3180108"/>
            <a:chOff x="9654750" y="2270995"/>
            <a:chExt cx="1771650" cy="3181350"/>
          </a:xfrm>
        </p:grpSpPr>
        <p:sp>
          <p:nvSpPr>
            <p:cNvPr id="81" name="圆角矩形 80"/>
            <p:cNvSpPr>
              <a:spLocks/>
            </p:cNvSpPr>
            <p:nvPr/>
          </p:nvSpPr>
          <p:spPr>
            <a:xfrm>
              <a:off x="9654750" y="2270995"/>
              <a:ext cx="1771650" cy="318135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a:xfrm>
              <a:off x="9915458" y="2638311"/>
              <a:ext cx="1250234" cy="505804"/>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a:xfrm>
              <a:off x="9915458" y="3391430"/>
              <a:ext cx="1250234" cy="505804"/>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7"/>
            <p:cNvSpPr/>
            <p:nvPr/>
          </p:nvSpPr>
          <p:spPr>
            <a:xfrm>
              <a:off x="9915458" y="4897669"/>
              <a:ext cx="1250234" cy="505804"/>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LPU8</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a:xfrm>
              <a:off x="9915458" y="4144549"/>
              <a:ext cx="1250234" cy="505804"/>
            </a:xfrm>
            <a:prstGeom prst="roundRect">
              <a:avLst>
                <a:gd name="adj" fmla="val 5095"/>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LPU7</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a:xfrm>
              <a:off x="10285437" y="2281668"/>
              <a:ext cx="510275" cy="307897"/>
            </a:xfrm>
            <a:prstGeom prst="rect">
              <a:avLst/>
            </a:prstGeom>
          </p:spPr>
          <p:txBody>
            <a:bodyPr wrap="none">
              <a:spAutoFit/>
            </a:bodyPr>
            <a:lstStyle/>
            <a:p>
              <a:pPr lvl="0" algn="ctr" fontAlgn="ctr"/>
              <a:r>
                <a:rPr lang="en-US" sz="1400" dirty="0" smtClean="0">
                  <a:solidFill>
                    <a:srgbClr val="1D1D1A"/>
                  </a:solidFill>
                  <a:latin typeface="Huawei Sans" panose="020C0503030203020204" pitchFamily="34" charset="0"/>
                </a:rPr>
                <a:t>LPU</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8" name="直接箭头连接符 87"/>
          <p:cNvCxnSpPr/>
          <p:nvPr/>
        </p:nvCxnSpPr>
        <p:spPr>
          <a:xfrm>
            <a:off x="7320096" y="2107161"/>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7320096" y="2859986"/>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7320096" y="3612811"/>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a:off x="7320096" y="4365637"/>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8853793" y="2107161"/>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8853793" y="2859986"/>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a:off x="8853793" y="3612811"/>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a:xfrm>
            <a:off x="8853793" y="4365637"/>
            <a:ext cx="468858" cy="0"/>
          </a:xfrm>
          <a:prstGeom prst="straightConnector1">
            <a:avLst/>
          </a:prstGeom>
          <a:ln w="3810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68112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p:cNvSpPr>
          <p:nvPr>
            <p:ph type="body" sz="quarter" idx="10"/>
          </p:nvPr>
        </p:nvSpPr>
        <p:spPr>
          <a:xfrm>
            <a:off x="451877" y="1242453"/>
            <a:ext cx="11306175" cy="792409"/>
          </a:xfrm>
        </p:spPr>
        <p:txBody>
          <a:bodyPr/>
          <a:lstStyle/>
          <a:p>
            <a:pPr marL="0" indent="0">
              <a:buNone/>
            </a:pPr>
            <a:r>
              <a:rPr lang="en-US" sz="1800" dirty="0" smtClean="0"/>
              <a:t>Network devices can be logically divided into three planes: data plane, control and management plane, and monitoring plane.</a:t>
            </a:r>
            <a:endParaRPr lang="en-US" sz="1800" dirty="0"/>
          </a:p>
        </p:txBody>
      </p:sp>
      <p:sp>
        <p:nvSpPr>
          <p:cNvPr id="3" name="标题 2"/>
          <p:cNvSpPr>
            <a:spLocks noGrp="1"/>
          </p:cNvSpPr>
          <p:nvPr>
            <p:ph type="title"/>
          </p:nvPr>
        </p:nvSpPr>
        <p:spPr/>
        <p:txBody>
          <a:bodyPr/>
          <a:lstStyle/>
          <a:p>
            <a:r>
              <a:rPr lang="en-US" smtClean="0"/>
              <a:t>Logical Architecture of Network Devices</a:t>
            </a:r>
            <a:endParaRPr lang="en-US" altLang="zh-CN" dirty="0">
              <a:sym typeface="Huawei Sans" panose="020C0503030203020204" pitchFamily="34"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2421" y="1729232"/>
            <a:ext cx="4813340" cy="4562365"/>
          </a:xfrm>
          <a:prstGeom prst="rect">
            <a:avLst/>
          </a:prstGeom>
        </p:spPr>
      </p:pic>
    </p:spTree>
    <p:extLst>
      <p:ext uri="{BB962C8B-B14F-4D97-AF65-F5344CB8AC3E}">
        <p14:creationId xmlns:p14="http://schemas.microsoft.com/office/powerpoint/2010/main" val="1408606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451877" y="1242453"/>
            <a:ext cx="11306175" cy="2246589"/>
          </a:xfrm>
        </p:spPr>
        <p:txBody>
          <a:bodyPr/>
          <a:lstStyle/>
          <a:p>
            <a:r>
              <a:rPr lang="en-US" altLang="zh-CN" sz="1600" dirty="0"/>
              <a:t>The control plane of a device consists of the MPU and the management unit of the LPU.</a:t>
            </a:r>
          </a:p>
          <a:p>
            <a:r>
              <a:rPr lang="en-US" altLang="zh-CN" sz="1600" dirty="0"/>
              <a:t>The control and management plane provides control and management functions for the system and is the core of the entire system. The control plane provides functions such as protocol processing, service processing, route calculation, forwarding control, service scheduling, traffic statistics collection, and system security. The control plane of a switch is used to control and manage the running of all network protocols. The control plane provides various network information and forwarding entries required by the data plane for data processing and forwarding.</a:t>
            </a:r>
          </a:p>
          <a:p>
            <a:endParaRPr lang="zh-CN" altLang="en-US" sz="1600" dirty="0"/>
          </a:p>
        </p:txBody>
      </p:sp>
      <p:sp>
        <p:nvSpPr>
          <p:cNvPr id="2" name="标题 1"/>
          <p:cNvSpPr>
            <a:spLocks noGrp="1"/>
          </p:cNvSpPr>
          <p:nvPr>
            <p:ph type="title"/>
          </p:nvPr>
        </p:nvSpPr>
        <p:spPr/>
        <p:txBody>
          <a:bodyPr/>
          <a:lstStyle/>
          <a:p>
            <a:r>
              <a:rPr lang="en-US" smtClean="0"/>
              <a:t>Control Plane</a:t>
            </a:r>
            <a:endParaRPr lang="en-US" altLang="zh-CN" dirty="0">
              <a:sym typeface="Huawei Sans" panose="020C0503030203020204" pitchFamily="34" charset="0"/>
            </a:endParaRPr>
          </a:p>
        </p:txBody>
      </p:sp>
      <p:sp>
        <p:nvSpPr>
          <p:cNvPr id="4" name="圆角矩形 3"/>
          <p:cNvSpPr>
            <a:spLocks/>
          </p:cNvSpPr>
          <p:nvPr/>
        </p:nvSpPr>
        <p:spPr>
          <a:xfrm>
            <a:off x="4055299" y="4281283"/>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ectangle 85"/>
          <p:cNvSpPr/>
          <p:nvPr/>
        </p:nvSpPr>
        <p:spPr>
          <a:xfrm>
            <a:off x="5392477" y="4376477"/>
            <a:ext cx="1417122"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6" name="圆角矩形 5"/>
          <p:cNvSpPr>
            <a:spLocks/>
          </p:cNvSpPr>
          <p:nvPr/>
        </p:nvSpPr>
        <p:spPr>
          <a:xfrm>
            <a:off x="4073390" y="3706789"/>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ectangle 85"/>
          <p:cNvSpPr/>
          <p:nvPr/>
        </p:nvSpPr>
        <p:spPr>
          <a:xfrm>
            <a:off x="5754455" y="3739139"/>
            <a:ext cx="1163393"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MPU</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a:xfrm>
            <a:off x="4361378" y="3757774"/>
            <a:ext cx="1224487"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spcAft>
                <a:spcPts val="600"/>
              </a:spcAft>
            </a:pPr>
            <a:r>
              <a:rPr lang="en-US" sz="1050" dirty="0" smtClean="0">
                <a:solidFill>
                  <a:schemeClr val="bg1"/>
                </a:solidFill>
                <a:latin typeface="Huawei Sans" panose="020C0503030203020204" pitchFamily="34" charset="0"/>
              </a:rPr>
              <a:t>Main control unit</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a:xfrm>
            <a:off x="4373669" y="4402389"/>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spcAft>
                <a:spcPts val="600"/>
              </a:spcAft>
            </a:pPr>
            <a:r>
              <a:rPr lang="en-US" sz="1050" dirty="0" smtClean="0">
                <a:solidFill>
                  <a:schemeClr val="bg1"/>
                </a:solidFill>
                <a:latin typeface="Huawei Sans" panose="020C0503030203020204" pitchFamily="34" charset="0"/>
              </a:rPr>
              <a:t>Management unit</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a:xfrm>
            <a:off x="4271804" y="3567450"/>
            <a:ext cx="1482650" cy="1550008"/>
          </a:xfrm>
          <a:prstGeom prst="rect">
            <a:avLst/>
          </a:prstGeom>
          <a:solidFill>
            <a:schemeClr val="bg1">
              <a:lumMod val="65000"/>
              <a:alpha val="19000"/>
            </a:schemeClr>
          </a:solidFill>
          <a:ln w="9525" cap="flat" cmpd="sng" algn="ctr">
            <a:solidFill>
              <a:schemeClr val="bg1">
                <a:lumMod val="75000"/>
              </a:schemeClr>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85"/>
          <p:cNvSpPr/>
          <p:nvPr/>
        </p:nvSpPr>
        <p:spPr>
          <a:xfrm>
            <a:off x="4408134" y="4830164"/>
            <a:ext cx="1222536"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Control plane</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a:xfrm>
            <a:off x="2195727" y="580723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Route calculation</a:t>
            </a:r>
            <a:endParaRPr lang="en-US" sz="1100" dirty="0">
              <a:solidFill>
                <a:srgbClr val="FFFFFF"/>
              </a:solidFill>
              <a:latin typeface="Huawei Sans" panose="020C0503030203020204" pitchFamily="34" charset="0"/>
            </a:endParaRPr>
          </a:p>
        </p:txBody>
      </p:sp>
      <p:sp>
        <p:nvSpPr>
          <p:cNvPr id="15" name="圆角矩形 14"/>
          <p:cNvSpPr/>
          <p:nvPr/>
        </p:nvSpPr>
        <p:spPr>
          <a:xfrm>
            <a:off x="3471579" y="580723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Forwarding control</a:t>
            </a:r>
            <a:endParaRPr lang="en-US" sz="1100" dirty="0">
              <a:solidFill>
                <a:srgbClr val="FFFFFF"/>
              </a:solidFill>
              <a:latin typeface="Huawei Sans" panose="020C0503030203020204" pitchFamily="34" charset="0"/>
            </a:endParaRPr>
          </a:p>
        </p:txBody>
      </p:sp>
      <p:sp>
        <p:nvSpPr>
          <p:cNvPr id="16" name="圆角矩形 15"/>
          <p:cNvSpPr/>
          <p:nvPr/>
        </p:nvSpPr>
        <p:spPr>
          <a:xfrm>
            <a:off x="4742581" y="580723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Service scheduling</a:t>
            </a:r>
            <a:endParaRPr lang="en-US" sz="1100" dirty="0">
              <a:solidFill>
                <a:srgbClr val="FFFFFF"/>
              </a:solidFill>
              <a:latin typeface="Huawei Sans" panose="020C0503030203020204" pitchFamily="34" charset="0"/>
            </a:endParaRPr>
          </a:p>
        </p:txBody>
      </p:sp>
      <p:sp>
        <p:nvSpPr>
          <p:cNvPr id="17" name="圆角矩形 16"/>
          <p:cNvSpPr/>
          <p:nvPr/>
        </p:nvSpPr>
        <p:spPr>
          <a:xfrm>
            <a:off x="6675401" y="580723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System security</a:t>
            </a:r>
            <a:endParaRPr lang="en-US" sz="1100" dirty="0">
              <a:solidFill>
                <a:srgbClr val="FFFFFF"/>
              </a:solidFill>
              <a:latin typeface="Huawei Sans" panose="020C0503030203020204" pitchFamily="34" charset="0"/>
            </a:endParaRPr>
          </a:p>
        </p:txBody>
      </p:sp>
      <p:sp>
        <p:nvSpPr>
          <p:cNvPr id="20" name="Rectangle 85"/>
          <p:cNvSpPr/>
          <p:nvPr/>
        </p:nvSpPr>
        <p:spPr>
          <a:xfrm>
            <a:off x="5550846" y="5811194"/>
            <a:ext cx="1222536"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1" name="圆角矩形 75"/>
          <p:cNvSpPr/>
          <p:nvPr/>
        </p:nvSpPr>
        <p:spPr>
          <a:xfrm>
            <a:off x="2051888" y="5613860"/>
            <a:ext cx="6158887" cy="73983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下箭头 63"/>
          <p:cNvSpPr/>
          <p:nvPr/>
        </p:nvSpPr>
        <p:spPr>
          <a:xfrm rot="10800000" flipV="1">
            <a:off x="4558900" y="5180301"/>
            <a:ext cx="829435" cy="42213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47672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294147"/>
          </a:xfrm>
        </p:spPr>
        <p:txBody>
          <a:bodyPr/>
          <a:lstStyle/>
          <a:p>
            <a:r>
              <a:rPr lang="en-US" altLang="zh-CN" sz="1600" dirty="0"/>
              <a:t>The forwarding plane consists of SFUs and LPUs.</a:t>
            </a:r>
          </a:p>
          <a:p>
            <a:r>
              <a:rPr lang="en-US" altLang="zh-CN" sz="1600" dirty="0"/>
              <a:t>An LPU has a forwarding plane engine (FPE), which is essentially a switching chip that implements switching between interfaces on the LPU.</a:t>
            </a:r>
          </a:p>
          <a:p>
            <a:r>
              <a:rPr lang="en-US" altLang="zh-CN" sz="1600" dirty="0"/>
              <a:t>The data plane is responsible for high-speed processing and non-blocking switching of data packets. It encapsulates or </a:t>
            </a:r>
            <a:r>
              <a:rPr lang="en-US" altLang="zh-CN" sz="1600" dirty="0" err="1"/>
              <a:t>decapsulates</a:t>
            </a:r>
            <a:r>
              <a:rPr lang="en-US" altLang="zh-CN" sz="1600" dirty="0"/>
              <a:t> packets, forwards IPv4/IPv6/MPLS packets, performs </a:t>
            </a:r>
            <a:r>
              <a:rPr lang="en-US" altLang="zh-CN" sz="1600" dirty="0" err="1"/>
              <a:t>QoS</a:t>
            </a:r>
            <a:r>
              <a:rPr lang="en-US" altLang="zh-CN" sz="1600" dirty="0"/>
              <a:t> and scheduling, completes inner high-speed switching, and collects </a:t>
            </a:r>
            <a:r>
              <a:rPr lang="en-US" altLang="zh-CN" sz="1600" dirty="0" smtClean="0"/>
              <a:t>statistics</a:t>
            </a:r>
            <a:r>
              <a:rPr lang="en-US" altLang="zh-CN" sz="1600" dirty="0"/>
              <a:t>.</a:t>
            </a:r>
          </a:p>
        </p:txBody>
      </p:sp>
      <p:sp>
        <p:nvSpPr>
          <p:cNvPr id="2" name="标题 1"/>
          <p:cNvSpPr>
            <a:spLocks noGrp="1"/>
          </p:cNvSpPr>
          <p:nvPr>
            <p:ph type="title"/>
          </p:nvPr>
        </p:nvSpPr>
        <p:spPr/>
        <p:txBody>
          <a:bodyPr/>
          <a:lstStyle/>
          <a:p>
            <a:r>
              <a:rPr lang="en-US" smtClean="0"/>
              <a:t>Forwarding Plane</a:t>
            </a:r>
            <a:endParaRPr lang="en-US" altLang="zh-CN" dirty="0">
              <a:sym typeface="Huawei Sans" panose="020C0503030203020204" pitchFamily="34" charset="0"/>
            </a:endParaRPr>
          </a:p>
        </p:txBody>
      </p:sp>
      <p:grpSp>
        <p:nvGrpSpPr>
          <p:cNvPr id="12" name="组合 11"/>
          <p:cNvGrpSpPr/>
          <p:nvPr/>
        </p:nvGrpSpPr>
        <p:grpSpPr>
          <a:xfrm>
            <a:off x="4672515" y="4129028"/>
            <a:ext cx="768989" cy="1862300"/>
            <a:chOff x="8255066" y="2993323"/>
            <a:chExt cx="1012268" cy="2270639"/>
          </a:xfrm>
        </p:grpSpPr>
        <p:sp>
          <p:nvSpPr>
            <p:cNvPr id="13" name="圆角矩形 12"/>
            <p:cNvSpPr/>
            <p:nvPr/>
          </p:nvSpPr>
          <p:spPr>
            <a:xfrm>
              <a:off x="8255066" y="2993323"/>
              <a:ext cx="1012268" cy="2270639"/>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8440784" y="3924885"/>
              <a:ext cx="728420" cy="412787"/>
            </a:xfrm>
            <a:prstGeom prst="rect">
              <a:avLst/>
            </a:prstGeom>
          </p:spPr>
          <p:txBody>
            <a:bodyPr wrap="none">
              <a:spAutoFit/>
            </a:bodyPr>
            <a:lstStyle/>
            <a:p>
              <a:pPr lvl="0" algn="ctr" fontAlgn="ctr"/>
              <a:r>
                <a:rPr lang="en-US" sz="1600" dirty="0" smtClean="0">
                  <a:solidFill>
                    <a:srgbClr val="1D1D1A"/>
                  </a:solidFill>
                  <a:latin typeface="Huawei Sans" panose="020C0503030203020204" pitchFamily="34" charset="0"/>
                </a:rPr>
                <a:t>SFU</a:t>
              </a:r>
              <a:endParaRPr lang="en-US" sz="1600" dirty="0">
                <a:solidFill>
                  <a:srgbClr val="1D1D1A"/>
                </a:solidFill>
                <a:latin typeface="Huawei Sans" panose="020C0503030203020204" pitchFamily="34" charset="0"/>
              </a:endParaRPr>
            </a:p>
          </p:txBody>
        </p:sp>
      </p:grpSp>
      <p:sp>
        <p:nvSpPr>
          <p:cNvPr id="15" name="圆角矩形 14"/>
          <p:cNvSpPr>
            <a:spLocks/>
          </p:cNvSpPr>
          <p:nvPr/>
        </p:nvSpPr>
        <p:spPr>
          <a:xfrm>
            <a:off x="1549146" y="4129029"/>
            <a:ext cx="2754301" cy="36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85"/>
          <p:cNvSpPr/>
          <p:nvPr/>
        </p:nvSpPr>
        <p:spPr>
          <a:xfrm>
            <a:off x="2217734" y="4173634"/>
            <a:ext cx="1417122" cy="307777"/>
          </a:xfrm>
          <a:prstGeom prst="rect">
            <a:avLst/>
          </a:prstGeom>
        </p:spPr>
        <p:txBody>
          <a:bodyPr wrap="square">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17" name="圆角矩形 16"/>
          <p:cNvSpPr>
            <a:spLocks/>
          </p:cNvSpPr>
          <p:nvPr/>
        </p:nvSpPr>
        <p:spPr>
          <a:xfrm>
            <a:off x="1549146" y="4626438"/>
            <a:ext cx="2754301" cy="36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85"/>
          <p:cNvSpPr/>
          <p:nvPr/>
        </p:nvSpPr>
        <p:spPr>
          <a:xfrm>
            <a:off x="2217734" y="4662277"/>
            <a:ext cx="1417122" cy="307777"/>
          </a:xfrm>
          <a:prstGeom prst="rect">
            <a:avLst/>
          </a:prstGeom>
        </p:spPr>
        <p:txBody>
          <a:bodyPr wrap="square">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19" name="圆角矩形 18"/>
          <p:cNvSpPr>
            <a:spLocks/>
          </p:cNvSpPr>
          <p:nvPr/>
        </p:nvSpPr>
        <p:spPr>
          <a:xfrm>
            <a:off x="1549146" y="5123847"/>
            <a:ext cx="2754301" cy="36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ectangle 85"/>
          <p:cNvSpPr/>
          <p:nvPr/>
        </p:nvSpPr>
        <p:spPr>
          <a:xfrm>
            <a:off x="2217734" y="5163799"/>
            <a:ext cx="1417122" cy="307777"/>
          </a:xfrm>
          <a:prstGeom prst="rect">
            <a:avLst/>
          </a:prstGeom>
        </p:spPr>
        <p:txBody>
          <a:bodyPr wrap="square">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21" name="圆角矩形 20"/>
          <p:cNvSpPr>
            <a:spLocks/>
          </p:cNvSpPr>
          <p:nvPr/>
        </p:nvSpPr>
        <p:spPr>
          <a:xfrm>
            <a:off x="1549146" y="5621256"/>
            <a:ext cx="2754301" cy="36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05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ectangle 85"/>
          <p:cNvSpPr/>
          <p:nvPr/>
        </p:nvSpPr>
        <p:spPr>
          <a:xfrm>
            <a:off x="2217734" y="5652443"/>
            <a:ext cx="1417122" cy="307777"/>
          </a:xfrm>
          <a:prstGeom prst="rect">
            <a:avLst/>
          </a:prstGeom>
        </p:spPr>
        <p:txBody>
          <a:bodyPr wrap="square">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37" name="矩形 36"/>
          <p:cNvSpPr/>
          <p:nvPr/>
        </p:nvSpPr>
        <p:spPr>
          <a:xfrm>
            <a:off x="1177474" y="3677700"/>
            <a:ext cx="4668294" cy="2530335"/>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5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le 85"/>
          <p:cNvSpPr/>
          <p:nvPr/>
        </p:nvSpPr>
        <p:spPr>
          <a:xfrm>
            <a:off x="1899109" y="3757301"/>
            <a:ext cx="2054371" cy="338554"/>
          </a:xfrm>
          <a:prstGeom prst="rect">
            <a:avLst/>
          </a:prstGeom>
        </p:spPr>
        <p:txBody>
          <a:bodyPr wrap="square">
            <a:spAutoFit/>
          </a:bodyPr>
          <a:lstStyle/>
          <a:p>
            <a:pPr algn="ctr" defTabSz="914034" fontAlgn="ctr">
              <a:defRPr/>
            </a:pPr>
            <a:r>
              <a:rPr lang="en-US" sz="1600" dirty="0" smtClean="0">
                <a:latin typeface="Huawei Sans" panose="020C0503030203020204" pitchFamily="34" charset="0"/>
              </a:rPr>
              <a:t>Forwarding plane</a:t>
            </a: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6882779" y="405301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Encapsulation</a:t>
            </a:r>
            <a:endParaRPr lang="en-US" sz="1100" dirty="0">
              <a:solidFill>
                <a:srgbClr val="FFFFFF"/>
              </a:solidFill>
              <a:latin typeface="Huawei Sans" panose="020C0503030203020204" pitchFamily="34" charset="0"/>
            </a:endParaRPr>
          </a:p>
        </p:txBody>
      </p:sp>
      <p:sp>
        <p:nvSpPr>
          <p:cNvPr id="41" name="圆角矩形 40"/>
          <p:cNvSpPr/>
          <p:nvPr/>
        </p:nvSpPr>
        <p:spPr>
          <a:xfrm>
            <a:off x="8260102" y="405301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err="1" smtClean="0">
                <a:solidFill>
                  <a:srgbClr val="FFFFFF"/>
                </a:solidFill>
                <a:latin typeface="Huawei Sans" panose="020C0503030203020204" pitchFamily="34" charset="0"/>
              </a:rPr>
              <a:t>Decapsulation</a:t>
            </a:r>
            <a:endParaRPr lang="en-US" sz="1100" dirty="0">
              <a:solidFill>
                <a:srgbClr val="FFFFFF"/>
              </a:solidFill>
              <a:latin typeface="Huawei Sans" panose="020C0503030203020204" pitchFamily="34" charset="0"/>
            </a:endParaRPr>
          </a:p>
        </p:txBody>
      </p:sp>
      <p:sp>
        <p:nvSpPr>
          <p:cNvPr id="42" name="圆角矩形 41"/>
          <p:cNvSpPr/>
          <p:nvPr/>
        </p:nvSpPr>
        <p:spPr>
          <a:xfrm>
            <a:off x="9637424" y="4053016"/>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Service scheduling</a:t>
            </a:r>
            <a:endParaRPr lang="en-US" sz="1100" dirty="0">
              <a:solidFill>
                <a:srgbClr val="FFFFFF"/>
              </a:solidFill>
              <a:latin typeface="Huawei Sans" panose="020C0503030203020204" pitchFamily="34" charset="0"/>
            </a:endParaRPr>
          </a:p>
        </p:txBody>
      </p:sp>
      <p:sp>
        <p:nvSpPr>
          <p:cNvPr id="44" name="Rectangle 85"/>
          <p:cNvSpPr/>
          <p:nvPr/>
        </p:nvSpPr>
        <p:spPr>
          <a:xfrm>
            <a:off x="8154770" y="4474623"/>
            <a:ext cx="1222536" cy="307777"/>
          </a:xfrm>
          <a:prstGeom prst="rect">
            <a:avLst/>
          </a:prstGeom>
        </p:spPr>
        <p:txBody>
          <a:bodyPr wrap="square">
            <a:spAutoFit/>
          </a:bodyPr>
          <a:lstStyle/>
          <a:p>
            <a:pPr algn="ctr" defTabSz="914034" fontAlgn="ctr">
              <a:defRPr/>
            </a:pP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45" name="圆角矩形 75"/>
          <p:cNvSpPr/>
          <p:nvPr/>
        </p:nvSpPr>
        <p:spPr>
          <a:xfrm>
            <a:off x="6729093" y="3907763"/>
            <a:ext cx="4079828" cy="143472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6882779" y="4835617"/>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Packet forwarding</a:t>
            </a:r>
            <a:endParaRPr lang="en-US" sz="1100" dirty="0">
              <a:solidFill>
                <a:srgbClr val="FFFFFF"/>
              </a:solidFill>
              <a:latin typeface="Huawei Sans" panose="020C0503030203020204" pitchFamily="34" charset="0"/>
            </a:endParaRPr>
          </a:p>
        </p:txBody>
      </p:sp>
      <p:sp>
        <p:nvSpPr>
          <p:cNvPr id="47" name="圆角矩形 46"/>
          <p:cNvSpPr/>
          <p:nvPr/>
        </p:nvSpPr>
        <p:spPr>
          <a:xfrm>
            <a:off x="8260102" y="4835617"/>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err="1" smtClean="0">
                <a:solidFill>
                  <a:srgbClr val="FFFFFF"/>
                </a:solidFill>
                <a:latin typeface="Huawei Sans" panose="020C0503030203020204" pitchFamily="34" charset="0"/>
              </a:rPr>
              <a:t>QoS</a:t>
            </a:r>
            <a:endParaRPr lang="en-US" altLang="zh-CN" sz="11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a:xfrm>
            <a:off x="9637424" y="4835617"/>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Internal switching</a:t>
            </a:r>
            <a:endParaRPr lang="en-US" sz="1100" dirty="0">
              <a:solidFill>
                <a:srgbClr val="FFFFFF"/>
              </a:solidFill>
              <a:latin typeface="Huawei Sans" panose="020C0503030203020204" pitchFamily="34" charset="0"/>
            </a:endParaRPr>
          </a:p>
        </p:txBody>
      </p:sp>
      <p:sp>
        <p:nvSpPr>
          <p:cNvPr id="49" name="下箭头 63"/>
          <p:cNvSpPr/>
          <p:nvPr/>
        </p:nvSpPr>
        <p:spPr>
          <a:xfrm rot="5400000" flipV="1">
            <a:off x="5874772" y="4327635"/>
            <a:ext cx="829435" cy="73630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850825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451877" y="1242453"/>
            <a:ext cx="11306175" cy="2159681"/>
          </a:xfrm>
        </p:spPr>
        <p:txBody>
          <a:bodyPr/>
          <a:lstStyle/>
          <a:p>
            <a:r>
              <a:rPr lang="en-US" altLang="zh-CN" sz="1600" dirty="0" smtClean="0"/>
              <a:t>The monitoring plane consists of the monitoring units of MPUs and LPUs. Some modular switches have independent centralized monitoring units (CMUs).</a:t>
            </a:r>
          </a:p>
          <a:p>
            <a:r>
              <a:rPr lang="en-US" altLang="zh-CN" sz="1600" dirty="0" smtClean="0"/>
              <a:t>The monitoring plane monitors the ambient environment to ensure the secure and stable operation of the system. It detects voltage levels, controls system power-on and power-off, monitors the temperature, and controls fan modules. If a unit fails, the monitoring plane isolates the faulty unit promptly so that the other units remain unaffected.</a:t>
            </a:r>
          </a:p>
          <a:p>
            <a:endParaRPr lang="zh-CN" altLang="en-US" sz="1600" dirty="0"/>
          </a:p>
        </p:txBody>
      </p:sp>
      <p:sp>
        <p:nvSpPr>
          <p:cNvPr id="2" name="标题 1"/>
          <p:cNvSpPr>
            <a:spLocks noGrp="1"/>
          </p:cNvSpPr>
          <p:nvPr>
            <p:ph type="title"/>
          </p:nvPr>
        </p:nvSpPr>
        <p:spPr/>
        <p:txBody>
          <a:bodyPr/>
          <a:lstStyle/>
          <a:p>
            <a:r>
              <a:rPr lang="en-US" smtClean="0"/>
              <a:t>Monitoring Plane</a:t>
            </a:r>
            <a:endParaRPr lang="en-US" altLang="zh-CN" dirty="0">
              <a:sym typeface="Huawei Sans" panose="020C0503030203020204" pitchFamily="34" charset="0"/>
            </a:endParaRPr>
          </a:p>
        </p:txBody>
      </p:sp>
      <p:sp>
        <p:nvSpPr>
          <p:cNvPr id="5" name="圆角矩形 4"/>
          <p:cNvSpPr>
            <a:spLocks/>
          </p:cNvSpPr>
          <p:nvPr/>
        </p:nvSpPr>
        <p:spPr>
          <a:xfrm>
            <a:off x="4550465" y="3715096"/>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ectangle 85"/>
          <p:cNvSpPr/>
          <p:nvPr/>
        </p:nvSpPr>
        <p:spPr>
          <a:xfrm>
            <a:off x="5887643" y="3810289"/>
            <a:ext cx="1417122"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LPU</a:t>
            </a:r>
            <a:endParaRPr lang="en-US" sz="1400" dirty="0">
              <a:latin typeface="Huawei Sans" panose="020C0503030203020204" pitchFamily="34" charset="0"/>
            </a:endParaRPr>
          </a:p>
        </p:txBody>
      </p:sp>
      <p:sp>
        <p:nvSpPr>
          <p:cNvPr id="7" name="圆角矩形 6"/>
          <p:cNvSpPr>
            <a:spLocks/>
          </p:cNvSpPr>
          <p:nvPr/>
        </p:nvSpPr>
        <p:spPr>
          <a:xfrm>
            <a:off x="4568556" y="3220184"/>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85"/>
          <p:cNvSpPr/>
          <p:nvPr/>
        </p:nvSpPr>
        <p:spPr>
          <a:xfrm>
            <a:off x="6249621" y="3252534"/>
            <a:ext cx="1163393"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MPU</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a:xfrm>
            <a:off x="4856544" y="3271169"/>
            <a:ext cx="1224487"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100" dirty="0" smtClean="0">
                <a:solidFill>
                  <a:schemeClr val="bg1"/>
                </a:solidFill>
                <a:latin typeface="Huawei Sans" panose="020C0503030203020204" pitchFamily="34" charset="0"/>
              </a:rPr>
              <a:t>Monitoring unit</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a:xfrm>
            <a:off x="4868835" y="3836202"/>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100" dirty="0" smtClean="0">
                <a:solidFill>
                  <a:schemeClr val="bg1"/>
                </a:solidFill>
                <a:latin typeface="Huawei Sans" panose="020C0503030203020204" pitchFamily="34" charset="0"/>
              </a:rPr>
              <a:t>Monitoring unit</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85"/>
          <p:cNvSpPr/>
          <p:nvPr/>
        </p:nvSpPr>
        <p:spPr>
          <a:xfrm>
            <a:off x="4771911" y="4912801"/>
            <a:ext cx="2303143"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Monitoring plane</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a:xfrm>
            <a:off x="2690893" y="5781461"/>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Voltage detection</a:t>
            </a:r>
            <a:endParaRPr lang="en-US" sz="1200" dirty="0">
              <a:solidFill>
                <a:srgbClr val="FFFFFF"/>
              </a:solidFill>
              <a:latin typeface="Huawei Sans" panose="020C0503030203020204" pitchFamily="34" charset="0"/>
            </a:endParaRPr>
          </a:p>
        </p:txBody>
      </p:sp>
      <p:sp>
        <p:nvSpPr>
          <p:cNvPr id="14" name="圆角矩形 13"/>
          <p:cNvSpPr/>
          <p:nvPr/>
        </p:nvSpPr>
        <p:spPr>
          <a:xfrm>
            <a:off x="3966745" y="5781461"/>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Temperature detection</a:t>
            </a:r>
            <a:endParaRPr lang="en-US" sz="1200" dirty="0">
              <a:solidFill>
                <a:srgbClr val="FFFFFF"/>
              </a:solidFill>
              <a:latin typeface="Huawei Sans" panose="020C0503030203020204" pitchFamily="34" charset="0"/>
            </a:endParaRPr>
          </a:p>
        </p:txBody>
      </p:sp>
      <p:sp>
        <p:nvSpPr>
          <p:cNvPr id="15" name="圆角矩形 14"/>
          <p:cNvSpPr/>
          <p:nvPr/>
        </p:nvSpPr>
        <p:spPr>
          <a:xfrm>
            <a:off x="5237747" y="5781461"/>
            <a:ext cx="1011873"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Fan control</a:t>
            </a:r>
            <a:endParaRPr lang="en-US" sz="1200" dirty="0">
              <a:solidFill>
                <a:srgbClr val="FFFFFF"/>
              </a:solidFill>
              <a:latin typeface="Huawei Sans" panose="020C0503030203020204" pitchFamily="34" charset="0"/>
            </a:endParaRPr>
          </a:p>
        </p:txBody>
      </p:sp>
      <p:sp>
        <p:nvSpPr>
          <p:cNvPr id="16" name="圆角矩形 15"/>
          <p:cNvSpPr/>
          <p:nvPr/>
        </p:nvSpPr>
        <p:spPr>
          <a:xfrm>
            <a:off x="7170567" y="5781461"/>
            <a:ext cx="1148811"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Power supply control</a:t>
            </a:r>
            <a:endParaRPr lang="en-US" sz="1200" dirty="0">
              <a:solidFill>
                <a:srgbClr val="FFFFFF"/>
              </a:solidFill>
              <a:latin typeface="Huawei Sans" panose="020C0503030203020204" pitchFamily="34" charset="0"/>
            </a:endParaRPr>
          </a:p>
        </p:txBody>
      </p:sp>
      <p:sp>
        <p:nvSpPr>
          <p:cNvPr id="17" name="Rectangle 85"/>
          <p:cNvSpPr/>
          <p:nvPr/>
        </p:nvSpPr>
        <p:spPr>
          <a:xfrm>
            <a:off x="5984936" y="5770031"/>
            <a:ext cx="1222536" cy="318924"/>
          </a:xfrm>
          <a:prstGeom prst="rect">
            <a:avLst/>
          </a:prstGeom>
        </p:spPr>
        <p:txBody>
          <a:bodyPr wrap="square" lIns="36000" tIns="36000" rIns="36000" bIns="36000" anchor="ctr" anchorCtr="0">
            <a:spAutoFit/>
          </a:bodyPr>
          <a:lstStyle/>
          <a:p>
            <a:pPr algn="ctr" defTabSz="914034" fontAlgn="ctr">
              <a:defRPr/>
            </a:pP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18" name="圆角矩形 75"/>
          <p:cNvSpPr/>
          <p:nvPr/>
        </p:nvSpPr>
        <p:spPr>
          <a:xfrm>
            <a:off x="2547054" y="5588085"/>
            <a:ext cx="6158887" cy="73983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下箭头 63"/>
          <p:cNvSpPr/>
          <p:nvPr/>
        </p:nvSpPr>
        <p:spPr>
          <a:xfrm rot="10800000" flipV="1">
            <a:off x="5357645" y="5217096"/>
            <a:ext cx="829435" cy="32442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a:spLocks/>
          </p:cNvSpPr>
          <p:nvPr/>
        </p:nvSpPr>
        <p:spPr>
          <a:xfrm>
            <a:off x="4550465" y="4498635"/>
            <a:ext cx="2754301" cy="406301"/>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le 85"/>
          <p:cNvSpPr/>
          <p:nvPr/>
        </p:nvSpPr>
        <p:spPr>
          <a:xfrm>
            <a:off x="5219053" y="4541813"/>
            <a:ext cx="1417122"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CMU</a:t>
            </a:r>
            <a:endPar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a:xfrm>
            <a:off x="4451102" y="3123943"/>
            <a:ext cx="2961911" cy="2067025"/>
          </a:xfrm>
          <a:custGeom>
            <a:avLst/>
            <a:gdLst>
              <a:gd name="connsiteX0" fmla="*/ 253428 w 2963068"/>
              <a:gd name="connsiteY0" fmla="*/ 0 h 2328040"/>
              <a:gd name="connsiteX1" fmla="*/ 1736657 w 2963068"/>
              <a:gd name="connsiteY1" fmla="*/ 0 h 2328040"/>
              <a:gd name="connsiteX2" fmla="*/ 1736657 w 2963068"/>
              <a:gd name="connsiteY2" fmla="*/ 1382386 h 2328040"/>
              <a:gd name="connsiteX3" fmla="*/ 2963068 w 2963068"/>
              <a:gd name="connsiteY3" fmla="*/ 1382386 h 2328040"/>
              <a:gd name="connsiteX4" fmla="*/ 2963068 w 2963068"/>
              <a:gd name="connsiteY4" fmla="*/ 2328040 h 2328040"/>
              <a:gd name="connsiteX5" fmla="*/ 0 w 2963068"/>
              <a:gd name="connsiteY5" fmla="*/ 2328040 h 2328040"/>
              <a:gd name="connsiteX6" fmla="*/ 0 w 2963068"/>
              <a:gd name="connsiteY6" fmla="*/ 1382386 h 2328040"/>
              <a:gd name="connsiteX7" fmla="*/ 253428 w 2963068"/>
              <a:gd name="connsiteY7" fmla="*/ 1382386 h 232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3068" h="2328040">
                <a:moveTo>
                  <a:pt x="253428" y="0"/>
                </a:moveTo>
                <a:lnTo>
                  <a:pt x="1736657" y="0"/>
                </a:lnTo>
                <a:lnTo>
                  <a:pt x="1736657" y="1382386"/>
                </a:lnTo>
                <a:lnTo>
                  <a:pt x="2963068" y="1382386"/>
                </a:lnTo>
                <a:lnTo>
                  <a:pt x="2963068" y="2328040"/>
                </a:lnTo>
                <a:lnTo>
                  <a:pt x="0" y="2328040"/>
                </a:lnTo>
                <a:lnTo>
                  <a:pt x="0" y="1382386"/>
                </a:lnTo>
                <a:lnTo>
                  <a:pt x="253428" y="1382386"/>
                </a:lnTo>
                <a:close/>
              </a:path>
            </a:pathLst>
          </a:custGeom>
          <a:solidFill>
            <a:schemeClr val="bg1">
              <a:lumMod val="65000"/>
              <a:alpha val="19000"/>
            </a:schemeClr>
          </a:solidFill>
          <a:ln w="9525" cap="flat" cmpd="sng" algn="ctr">
            <a:solidFill>
              <a:schemeClr val="bg1">
                <a:lumMod val="75000"/>
              </a:schemeClr>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86811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56834" indent="-456834" fontAlgn="ctr"/>
            <a:r>
              <a:rPr lang="en-US" smtClean="0">
                <a:solidFill>
                  <a:schemeClr val="bg1">
                    <a:lumMod val="50000"/>
                  </a:schemeClr>
                </a:solidFill>
                <a:latin typeface="Huawei Sans" panose="020C0503030203020204" pitchFamily="34" charset="0"/>
              </a:rPr>
              <a:t>Overview of Network Device Framework</a:t>
            </a:r>
            <a:endParaRPr lang="en-US" altLang="zh-CN"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smtClean="0">
                <a:latin typeface="Huawei Sans" panose="020C0503030203020204" pitchFamily="34" charset="0"/>
              </a:rPr>
              <a:t>Packet Processing by Network Devices</a:t>
            </a:r>
            <a:endParaRPr lang="en-US" altLang="zh-CN" b="1"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131990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451877" y="1242453"/>
            <a:ext cx="11306175" cy="491187"/>
          </a:xfrm>
        </p:spPr>
        <p:txBody>
          <a:bodyPr/>
          <a:lstStyle/>
          <a:p>
            <a:pPr marL="0" indent="0">
              <a:buNone/>
            </a:pPr>
            <a:r>
              <a:rPr lang="en-US" altLang="zh-CN" sz="2000" dirty="0" smtClean="0"/>
              <a:t>With the SFU as the center, packet forwarding involves uplink and downlink processing.</a:t>
            </a:r>
          </a:p>
          <a:p>
            <a:endParaRPr lang="zh-CN" altLang="en-US" sz="2000" dirty="0"/>
          </a:p>
        </p:txBody>
      </p:sp>
      <p:sp>
        <p:nvSpPr>
          <p:cNvPr id="2" name="标题 1"/>
          <p:cNvSpPr>
            <a:spLocks noGrp="1"/>
          </p:cNvSpPr>
          <p:nvPr>
            <p:ph type="title"/>
          </p:nvPr>
        </p:nvSpPr>
        <p:spPr/>
        <p:txBody>
          <a:bodyPr/>
          <a:lstStyle/>
          <a:p>
            <a:r>
              <a:rPr lang="en-US" smtClean="0"/>
              <a:t>Uplink and Downlink Packet Forwarding</a:t>
            </a:r>
            <a:endParaRPr lang="en-US" altLang="zh-CN" dirty="0">
              <a:sym typeface="Huawei Sans" panose="020C0503030203020204" pitchFamily="34" charset="0"/>
            </a:endParaRPr>
          </a:p>
        </p:txBody>
      </p:sp>
      <p:sp>
        <p:nvSpPr>
          <p:cNvPr id="21" name="Rectangle 85"/>
          <p:cNvSpPr/>
          <p:nvPr/>
        </p:nvSpPr>
        <p:spPr>
          <a:xfrm>
            <a:off x="1203158" y="3282603"/>
            <a:ext cx="1575010" cy="338426"/>
          </a:xfrm>
          <a:prstGeom prst="rect">
            <a:avLst/>
          </a:prstGeom>
        </p:spPr>
        <p:txBody>
          <a:bodyPr wrap="square">
            <a:spAutoFit/>
          </a:bodyPr>
          <a:lstStyle/>
          <a:p>
            <a:pPr algn="ctr" defTabSz="914034" fontAlgn="ctr">
              <a:defRPr/>
            </a:pPr>
            <a:r>
              <a:rPr lang="en-US" sz="1599" dirty="0" smtClean="0">
                <a:solidFill>
                  <a:prstClr val="black"/>
                </a:solidFill>
                <a:latin typeface="Huawei Sans" panose="020C0503030203020204" pitchFamily="34" charset="0"/>
              </a:rPr>
              <a:t>Uplink</a:t>
            </a: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ectangle 160"/>
          <p:cNvSpPr/>
          <p:nvPr/>
        </p:nvSpPr>
        <p:spPr>
          <a:xfrm>
            <a:off x="5321877" y="2823008"/>
            <a:ext cx="1666090" cy="2178734"/>
          </a:xfrm>
          <a:prstGeom prst="roundRect">
            <a:avLst>
              <a:gd name="adj" fmla="val 295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smtClean="0">
                <a:solidFill>
                  <a:srgbClr val="1D1D1A"/>
                </a:solidFill>
                <a:latin typeface="Huawei Sans" panose="020C0503030203020204" pitchFamily="34" charset="0"/>
              </a:rPr>
              <a:t>SFU</a:t>
            </a: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ectangle 161"/>
          <p:cNvSpPr/>
          <p:nvPr/>
        </p:nvSpPr>
        <p:spPr>
          <a:xfrm>
            <a:off x="3271304" y="2823008"/>
            <a:ext cx="1281608" cy="2178734"/>
          </a:xfrm>
          <a:prstGeom prst="roundRect">
            <a:avLst>
              <a:gd name="adj" fmla="val 478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599" dirty="0" smtClean="0">
                <a:solidFill>
                  <a:srgbClr val="1D1D1A"/>
                </a:solidFill>
                <a:latin typeface="Huawei Sans" panose="020C0503030203020204" pitchFamily="34" charset="0"/>
              </a:rPr>
              <a:t>LPU</a:t>
            </a: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le 162"/>
          <p:cNvSpPr/>
          <p:nvPr/>
        </p:nvSpPr>
        <p:spPr>
          <a:xfrm>
            <a:off x="7756932" y="2823008"/>
            <a:ext cx="1281608" cy="2178734"/>
          </a:xfrm>
          <a:prstGeom prst="roundRect">
            <a:avLst>
              <a:gd name="adj" fmla="val 403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599" dirty="0" smtClean="0">
                <a:solidFill>
                  <a:srgbClr val="1D1D1A"/>
                </a:solidFill>
                <a:latin typeface="Huawei Sans" panose="020C0503030203020204" pitchFamily="34" charset="0"/>
              </a:rPr>
              <a:t>LPU</a:t>
            </a: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Straight Connector 163"/>
          <p:cNvCxnSpPr>
            <a:stCxn id="21" idx="3"/>
          </p:cNvCxnSpPr>
          <p:nvPr/>
        </p:nvCxnSpPr>
        <p:spPr>
          <a:xfrm flipV="1">
            <a:off x="2778168" y="3451815"/>
            <a:ext cx="2800030" cy="1"/>
          </a:xfrm>
          <a:prstGeom prst="line">
            <a:avLst/>
          </a:prstGeom>
          <a:noFill/>
          <a:ln w="25400" cap="flat" cmpd="sng" algn="ctr">
            <a:solidFill>
              <a:srgbClr val="F79646"/>
            </a:solidFill>
            <a:prstDash val="solid"/>
          </a:ln>
          <a:effectLst/>
        </p:spPr>
      </p:cxnSp>
      <p:cxnSp>
        <p:nvCxnSpPr>
          <p:cNvPr id="27" name="Straight Connector 165"/>
          <p:cNvCxnSpPr>
            <a:endCxn id="33" idx="1"/>
          </p:cNvCxnSpPr>
          <p:nvPr/>
        </p:nvCxnSpPr>
        <p:spPr>
          <a:xfrm flipV="1">
            <a:off x="6731645" y="3451816"/>
            <a:ext cx="2590238" cy="11996"/>
          </a:xfrm>
          <a:prstGeom prst="line">
            <a:avLst/>
          </a:prstGeom>
          <a:noFill/>
          <a:ln w="25400" cap="flat" cmpd="sng" algn="ctr">
            <a:solidFill>
              <a:srgbClr val="8064A2"/>
            </a:solidFill>
            <a:prstDash val="solid"/>
          </a:ln>
          <a:effectLst/>
        </p:spPr>
      </p:cxnSp>
      <p:cxnSp>
        <p:nvCxnSpPr>
          <p:cNvPr id="28" name="Straight Connector 166"/>
          <p:cNvCxnSpPr/>
          <p:nvPr/>
        </p:nvCxnSpPr>
        <p:spPr>
          <a:xfrm>
            <a:off x="6720965" y="4371618"/>
            <a:ext cx="2681653" cy="0"/>
          </a:xfrm>
          <a:prstGeom prst="line">
            <a:avLst/>
          </a:prstGeom>
          <a:noFill/>
          <a:ln w="25400" cap="flat" cmpd="sng" algn="ctr">
            <a:solidFill>
              <a:srgbClr val="00B050"/>
            </a:solidFill>
            <a:prstDash val="solid"/>
            <a:headEnd type="none"/>
            <a:tailEnd type="triangle"/>
          </a:ln>
          <a:effectLst/>
        </p:spPr>
      </p:cxnSp>
      <p:cxnSp>
        <p:nvCxnSpPr>
          <p:cNvPr id="29" name="Straight Connector 167"/>
          <p:cNvCxnSpPr/>
          <p:nvPr/>
        </p:nvCxnSpPr>
        <p:spPr>
          <a:xfrm>
            <a:off x="5578198" y="3463812"/>
            <a:ext cx="544936" cy="423838"/>
          </a:xfrm>
          <a:prstGeom prst="line">
            <a:avLst/>
          </a:prstGeom>
          <a:noFill/>
          <a:ln w="25400" cap="flat" cmpd="sng" algn="ctr">
            <a:solidFill>
              <a:srgbClr val="F79646"/>
            </a:solidFill>
            <a:prstDash val="solid"/>
            <a:tailEnd type="triangle"/>
          </a:ln>
          <a:effectLst/>
        </p:spPr>
      </p:cxnSp>
      <p:cxnSp>
        <p:nvCxnSpPr>
          <p:cNvPr id="26" name="Straight Connector 164"/>
          <p:cNvCxnSpPr>
            <a:stCxn id="34" idx="3"/>
          </p:cNvCxnSpPr>
          <p:nvPr/>
        </p:nvCxnSpPr>
        <p:spPr>
          <a:xfrm>
            <a:off x="2778168" y="4431041"/>
            <a:ext cx="2698434" cy="3785"/>
          </a:xfrm>
          <a:prstGeom prst="line">
            <a:avLst/>
          </a:prstGeom>
          <a:noFill/>
          <a:ln w="25400" cap="flat" cmpd="sng" algn="ctr">
            <a:solidFill>
              <a:srgbClr val="4BACC6"/>
            </a:solidFill>
            <a:prstDash val="solid"/>
            <a:headEnd type="triangle"/>
          </a:ln>
          <a:effectLst/>
        </p:spPr>
      </p:cxnSp>
      <p:cxnSp>
        <p:nvCxnSpPr>
          <p:cNvPr id="30" name="Straight Connector 168"/>
          <p:cNvCxnSpPr/>
          <p:nvPr/>
        </p:nvCxnSpPr>
        <p:spPr>
          <a:xfrm flipV="1">
            <a:off x="5476601" y="3922182"/>
            <a:ext cx="640804" cy="512644"/>
          </a:xfrm>
          <a:prstGeom prst="line">
            <a:avLst/>
          </a:prstGeom>
          <a:noFill/>
          <a:ln w="25400" cap="flat" cmpd="sng" algn="ctr">
            <a:solidFill>
              <a:srgbClr val="4BACC6"/>
            </a:solidFill>
            <a:prstDash val="solid"/>
          </a:ln>
          <a:effectLst/>
        </p:spPr>
      </p:cxnSp>
      <p:cxnSp>
        <p:nvCxnSpPr>
          <p:cNvPr id="31" name="Straight Connector 169"/>
          <p:cNvCxnSpPr/>
          <p:nvPr/>
        </p:nvCxnSpPr>
        <p:spPr>
          <a:xfrm flipV="1">
            <a:off x="6138902" y="3463811"/>
            <a:ext cx="592743" cy="448563"/>
          </a:xfrm>
          <a:prstGeom prst="line">
            <a:avLst/>
          </a:prstGeom>
          <a:noFill/>
          <a:ln w="25400" cap="flat" cmpd="sng" algn="ctr">
            <a:solidFill>
              <a:srgbClr val="8064A2"/>
            </a:solidFill>
            <a:prstDash val="solid"/>
            <a:headEnd type="triangle"/>
            <a:tailEnd type="none"/>
          </a:ln>
          <a:effectLst/>
        </p:spPr>
      </p:cxnSp>
      <p:cxnSp>
        <p:nvCxnSpPr>
          <p:cNvPr id="32" name="Straight Connector 170"/>
          <p:cNvCxnSpPr/>
          <p:nvPr/>
        </p:nvCxnSpPr>
        <p:spPr>
          <a:xfrm>
            <a:off x="6170942" y="3955095"/>
            <a:ext cx="544936" cy="423838"/>
          </a:xfrm>
          <a:prstGeom prst="line">
            <a:avLst/>
          </a:prstGeom>
          <a:noFill/>
          <a:ln w="25400" cap="flat" cmpd="sng" algn="ctr">
            <a:solidFill>
              <a:srgbClr val="00B050"/>
            </a:solidFill>
            <a:prstDash val="solid"/>
          </a:ln>
          <a:effectLst/>
        </p:spPr>
      </p:cxnSp>
      <p:sp>
        <p:nvSpPr>
          <p:cNvPr id="33" name="Rectangle 85"/>
          <p:cNvSpPr/>
          <p:nvPr/>
        </p:nvSpPr>
        <p:spPr>
          <a:xfrm>
            <a:off x="9321883" y="3282603"/>
            <a:ext cx="1246655" cy="338426"/>
          </a:xfrm>
          <a:prstGeom prst="rect">
            <a:avLst/>
          </a:prstGeom>
        </p:spPr>
        <p:txBody>
          <a:bodyPr wrap="square">
            <a:spAutoFit/>
          </a:bodyPr>
          <a:lstStyle/>
          <a:p>
            <a:pPr algn="ctr" defTabSz="914034" fontAlgn="ctr">
              <a:defRPr/>
            </a:pPr>
            <a:r>
              <a:rPr lang="en-US" sz="1599" dirty="0" smtClean="0">
                <a:solidFill>
                  <a:prstClr val="black"/>
                </a:solidFill>
                <a:latin typeface="Huawei Sans" panose="020C0503030203020204" pitchFamily="34" charset="0"/>
              </a:rPr>
              <a:t>Uplink</a:t>
            </a: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ectangle 85"/>
          <p:cNvSpPr/>
          <p:nvPr/>
        </p:nvSpPr>
        <p:spPr>
          <a:xfrm>
            <a:off x="1203158" y="4261828"/>
            <a:ext cx="1575010" cy="338426"/>
          </a:xfrm>
          <a:prstGeom prst="rect">
            <a:avLst/>
          </a:prstGeom>
        </p:spPr>
        <p:txBody>
          <a:bodyPr wrap="square">
            <a:spAutoFit/>
          </a:bodyPr>
          <a:lstStyle/>
          <a:p>
            <a:pPr algn="ctr" defTabSz="914034" fontAlgn="ctr">
              <a:defRPr/>
            </a:pPr>
            <a:r>
              <a:rPr lang="en-US" sz="1599" dirty="0" smtClean="0">
                <a:solidFill>
                  <a:prstClr val="black"/>
                </a:solidFill>
                <a:latin typeface="Huawei Sans" panose="020C0503030203020204" pitchFamily="34" charset="0"/>
              </a:rPr>
              <a:t>Downlink</a:t>
            </a: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85"/>
          <p:cNvSpPr/>
          <p:nvPr/>
        </p:nvSpPr>
        <p:spPr>
          <a:xfrm>
            <a:off x="9321883" y="4202341"/>
            <a:ext cx="1246655" cy="338426"/>
          </a:xfrm>
          <a:prstGeom prst="rect">
            <a:avLst/>
          </a:prstGeom>
        </p:spPr>
        <p:txBody>
          <a:bodyPr wrap="square">
            <a:spAutoFit/>
          </a:bodyPr>
          <a:lstStyle/>
          <a:p>
            <a:pPr algn="ctr" defTabSz="914034" fontAlgn="ctr">
              <a:defRPr/>
            </a:pPr>
            <a:r>
              <a:rPr lang="en-US" sz="1599" dirty="0" smtClean="0">
                <a:solidFill>
                  <a:prstClr val="black"/>
                </a:solidFill>
                <a:latin typeface="Huawei Sans" panose="020C0503030203020204" pitchFamily="34" charset="0"/>
              </a:rPr>
              <a:t>Downlink</a:t>
            </a: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a:xfrm>
            <a:off x="2940643" y="3282603"/>
            <a:ext cx="886755" cy="338554"/>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sp>
        <p:nvSpPr>
          <p:cNvPr id="20" name="文本框 19"/>
          <p:cNvSpPr txBox="1"/>
          <p:nvPr/>
        </p:nvSpPr>
        <p:spPr>
          <a:xfrm>
            <a:off x="8293457" y="4202341"/>
            <a:ext cx="886755" cy="338554"/>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sp>
        <p:nvSpPr>
          <p:cNvPr id="36" name="文本框 35"/>
          <p:cNvSpPr txBox="1"/>
          <p:nvPr/>
        </p:nvSpPr>
        <p:spPr>
          <a:xfrm>
            <a:off x="8346169" y="3267286"/>
            <a:ext cx="886755" cy="369188"/>
          </a:xfrm>
          <a:prstGeom prst="rect">
            <a:avLst/>
          </a:prstGeom>
          <a:solidFill>
            <a:srgbClr val="EC7061"/>
          </a:solidFill>
          <a:ln>
            <a:solidFill>
              <a:srgbClr val="EC7061"/>
            </a:solidFill>
          </a:ln>
        </p:spPr>
        <p:txBody>
          <a:bodyPr wrap="square" rtlCol="0">
            <a:spAutoFit/>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2940643" y="4272334"/>
            <a:ext cx="886755" cy="369188"/>
          </a:xfrm>
          <a:prstGeom prst="rect">
            <a:avLst/>
          </a:prstGeom>
          <a:solidFill>
            <a:srgbClr val="EC7061"/>
          </a:solidFill>
          <a:ln>
            <a:solidFill>
              <a:srgbClr val="EC7061"/>
            </a:solidFill>
          </a:ln>
        </p:spPr>
        <p:txBody>
          <a:bodyPr wrap="square" rtlCol="0">
            <a:spAutoFit/>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67263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204644"/>
          </a:xfrm>
        </p:spPr>
        <p:txBody>
          <a:bodyPr/>
          <a:lstStyle/>
          <a:p>
            <a:pPr marL="0" indent="0">
              <a:buNone/>
            </a:pPr>
            <a:r>
              <a:rPr lang="en-US" altLang="zh-CN" sz="1800" dirty="0"/>
              <a:t>After service packets enter the uplink LPU from an interface, they are sent to the SFU through the internal bus of the modular switch. The SFU sends the service packets to the downlink LPU for processing and then sends them out from the interface.</a:t>
            </a:r>
          </a:p>
          <a:p>
            <a:endParaRPr lang="zh-CN" altLang="en-US" sz="1800" dirty="0"/>
          </a:p>
        </p:txBody>
      </p:sp>
      <p:sp>
        <p:nvSpPr>
          <p:cNvPr id="2" name="标题 1"/>
          <p:cNvSpPr>
            <a:spLocks noGrp="1"/>
          </p:cNvSpPr>
          <p:nvPr>
            <p:ph type="title"/>
          </p:nvPr>
        </p:nvSpPr>
        <p:spPr/>
        <p:txBody>
          <a:bodyPr/>
          <a:lstStyle/>
          <a:p>
            <a:r>
              <a:rPr lang="en-US" smtClean="0"/>
              <a:t>Processing of Service Packets</a:t>
            </a:r>
            <a:endParaRPr lang="en-US" altLang="zh-CN" dirty="0">
              <a:sym typeface="Huawei Sans" panose="020C0503030203020204" pitchFamily="34" charset="0"/>
            </a:endParaRPr>
          </a:p>
        </p:txBody>
      </p:sp>
      <p:grpSp>
        <p:nvGrpSpPr>
          <p:cNvPr id="5" name="组合 4"/>
          <p:cNvGrpSpPr/>
          <p:nvPr/>
        </p:nvGrpSpPr>
        <p:grpSpPr>
          <a:xfrm>
            <a:off x="561825" y="2740795"/>
            <a:ext cx="11020318" cy="3400932"/>
            <a:chOff x="445914" y="2740795"/>
            <a:chExt cx="11020318" cy="3400932"/>
          </a:xfrm>
        </p:grpSpPr>
        <p:sp>
          <p:nvSpPr>
            <p:cNvPr id="41" name="圆角矩形 40"/>
            <p:cNvSpPr>
              <a:spLocks/>
            </p:cNvSpPr>
            <p:nvPr/>
          </p:nvSpPr>
          <p:spPr>
            <a:xfrm>
              <a:off x="1330365" y="4522359"/>
              <a:ext cx="8502504" cy="161936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a:spLocks/>
            </p:cNvSpPr>
            <p:nvPr/>
          </p:nvSpPr>
          <p:spPr>
            <a:xfrm>
              <a:off x="1330365" y="2740795"/>
              <a:ext cx="8502504" cy="161936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a:xfrm>
              <a:off x="1793363" y="3268374"/>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Receive optical/electrical signals</a:t>
              </a:r>
              <a:endParaRPr lang="en-US" sz="1200" dirty="0">
                <a:solidFill>
                  <a:srgbClr val="FFFFFF"/>
                </a:solidFill>
                <a:latin typeface="Huawei Sans" panose="020C0503030203020204" pitchFamily="34" charset="0"/>
              </a:endParaRPr>
            </a:p>
          </p:txBody>
        </p:sp>
        <p:sp>
          <p:nvSpPr>
            <p:cNvPr id="21" name="圆角矩形 20"/>
            <p:cNvSpPr/>
            <p:nvPr/>
          </p:nvSpPr>
          <p:spPr>
            <a:xfrm>
              <a:off x="3976591" y="3268374"/>
              <a:ext cx="1302697" cy="576000"/>
            </a:xfrm>
            <a:prstGeom prst="roundRect">
              <a:avLst>
                <a:gd name="adj" fmla="val 15000"/>
              </a:avLst>
            </a:prstGeom>
            <a:no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EC7061"/>
                  </a:solidFill>
                  <a:latin typeface="Huawei Sans" panose="020C0503030203020204" pitchFamily="34" charset="0"/>
                </a:rPr>
                <a:t>Parse packets</a:t>
              </a:r>
              <a:endParaRPr lang="en-US" sz="1200" dirty="0">
                <a:solidFill>
                  <a:srgbClr val="EC7061"/>
                </a:solidFill>
                <a:latin typeface="Huawei Sans" panose="020C0503030203020204" pitchFamily="34" charset="0"/>
              </a:endParaRPr>
            </a:p>
          </p:txBody>
        </p:sp>
        <p:sp>
          <p:nvSpPr>
            <p:cNvPr id="22" name="圆角矩形 21"/>
            <p:cNvSpPr/>
            <p:nvPr/>
          </p:nvSpPr>
          <p:spPr>
            <a:xfrm>
              <a:off x="6159819" y="3268374"/>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Query entries and forward packets</a:t>
              </a:r>
              <a:endParaRPr lang="en-US" sz="1200" dirty="0">
                <a:solidFill>
                  <a:srgbClr val="FFFFFF"/>
                </a:solidFill>
                <a:latin typeface="Huawei Sans" panose="020C0503030203020204" pitchFamily="34" charset="0"/>
              </a:endParaRPr>
            </a:p>
          </p:txBody>
        </p:sp>
        <p:sp>
          <p:nvSpPr>
            <p:cNvPr id="23" name="圆角矩形 22"/>
            <p:cNvSpPr/>
            <p:nvPr/>
          </p:nvSpPr>
          <p:spPr>
            <a:xfrm>
              <a:off x="8343047" y="3268374"/>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Fragment packets</a:t>
              </a:r>
              <a:endParaRPr lang="en-US" sz="1200" dirty="0">
                <a:solidFill>
                  <a:srgbClr val="FFFFFF"/>
                </a:solidFill>
                <a:latin typeface="Huawei Sans" panose="020C0503030203020204" pitchFamily="34" charset="0"/>
              </a:endParaRPr>
            </a:p>
          </p:txBody>
        </p:sp>
        <p:sp>
          <p:nvSpPr>
            <p:cNvPr id="24" name="圆角矩形 23"/>
            <p:cNvSpPr/>
            <p:nvPr/>
          </p:nvSpPr>
          <p:spPr>
            <a:xfrm>
              <a:off x="8343047" y="4749339"/>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Reassemble packets</a:t>
              </a:r>
              <a:endParaRPr lang="en-US" sz="1200" dirty="0">
                <a:solidFill>
                  <a:srgbClr val="FFFFFF"/>
                </a:solidFill>
                <a:latin typeface="Huawei Sans" panose="020C0503030203020204" pitchFamily="34" charset="0"/>
              </a:endParaRPr>
            </a:p>
          </p:txBody>
        </p:sp>
        <p:sp>
          <p:nvSpPr>
            <p:cNvPr id="25" name="圆角矩形 24"/>
            <p:cNvSpPr/>
            <p:nvPr/>
          </p:nvSpPr>
          <p:spPr>
            <a:xfrm>
              <a:off x="6159819" y="4749339"/>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Obtain encapsulation information</a:t>
              </a:r>
              <a:endParaRPr lang="en-US" sz="1200" dirty="0">
                <a:solidFill>
                  <a:srgbClr val="FFFFFF"/>
                </a:solidFill>
                <a:latin typeface="Huawei Sans" panose="020C0503030203020204" pitchFamily="34" charset="0"/>
              </a:endParaRPr>
            </a:p>
          </p:txBody>
        </p:sp>
        <p:sp>
          <p:nvSpPr>
            <p:cNvPr id="26" name="圆角矩形 25"/>
            <p:cNvSpPr/>
            <p:nvPr/>
          </p:nvSpPr>
          <p:spPr>
            <a:xfrm>
              <a:off x="3976591" y="4749339"/>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Perform egress processing</a:t>
              </a:r>
              <a:endParaRPr lang="en-US" sz="1200" dirty="0">
                <a:solidFill>
                  <a:srgbClr val="FFFFFF"/>
                </a:solidFill>
                <a:latin typeface="Huawei Sans" panose="020C0503030203020204" pitchFamily="34" charset="0"/>
              </a:endParaRPr>
            </a:p>
          </p:txBody>
        </p:sp>
        <p:sp>
          <p:nvSpPr>
            <p:cNvPr id="27" name="圆角矩形 26"/>
            <p:cNvSpPr/>
            <p:nvPr/>
          </p:nvSpPr>
          <p:spPr>
            <a:xfrm>
              <a:off x="1793363" y="4749339"/>
              <a:ext cx="1302697"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smtClean="0">
                  <a:solidFill>
                    <a:srgbClr val="FFFFFF"/>
                  </a:solidFill>
                  <a:latin typeface="Huawei Sans" panose="020C0503030203020204" pitchFamily="34" charset="0"/>
                </a:rPr>
                <a:t>Send optical/electrical signals</a:t>
              </a:r>
              <a:endParaRPr lang="en-US" sz="1200" dirty="0">
                <a:solidFill>
                  <a:srgbClr val="FFFFFF"/>
                </a:solidFill>
                <a:latin typeface="Huawei Sans" panose="020C0503030203020204" pitchFamily="34" charset="0"/>
              </a:endParaRPr>
            </a:p>
          </p:txBody>
        </p:sp>
        <p:sp>
          <p:nvSpPr>
            <p:cNvPr id="28" name="圆角矩形 75"/>
            <p:cNvSpPr/>
            <p:nvPr/>
          </p:nvSpPr>
          <p:spPr>
            <a:xfrm>
              <a:off x="1649256" y="3181615"/>
              <a:ext cx="1627260" cy="104359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lnSpc>
                  <a:spcPts val="2599"/>
                </a:lnSpc>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a:xfrm>
              <a:off x="3929739" y="3181615"/>
              <a:ext cx="3604693" cy="104359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lnSpc>
                  <a:spcPts val="2599"/>
                </a:lnSpc>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a:xfrm>
              <a:off x="1649256" y="4681362"/>
              <a:ext cx="1627260" cy="104359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lnSpc>
                  <a:spcPts val="2599"/>
                </a:lnSpc>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a:xfrm>
              <a:off x="3929739" y="4681362"/>
              <a:ext cx="3604693" cy="104359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lnSpc>
                  <a:spcPts val="2599"/>
                </a:lnSpc>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le 85"/>
            <p:cNvSpPr/>
            <p:nvPr/>
          </p:nvSpPr>
          <p:spPr>
            <a:xfrm>
              <a:off x="1649256" y="3876251"/>
              <a:ext cx="1627260" cy="288147"/>
            </a:xfrm>
            <a:prstGeom prst="rect">
              <a:avLst/>
            </a:prstGeom>
          </p:spPr>
          <p:txBody>
            <a:bodyPr wrap="square" lIns="36000" tIns="36000" rIns="36000" bIns="36000" anchor="ctr" anchorCtr="0">
              <a:spAutoFit/>
            </a:bodyPr>
            <a:lstStyle/>
            <a:p>
              <a:pPr algn="ctr" defTabSz="914034" fontAlgn="ctr">
                <a:defRPr/>
              </a:pPr>
              <a:r>
                <a:rPr lang="en-US" sz="1400" dirty="0" smtClean="0">
                  <a:solidFill>
                    <a:prstClr val="black"/>
                  </a:solidFill>
                  <a:latin typeface="Huawei Sans" panose="020C0503030203020204" pitchFamily="34" charset="0"/>
                </a:rPr>
                <a:t>LPU</a:t>
              </a: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Rectangle 85"/>
            <p:cNvSpPr/>
            <p:nvPr/>
          </p:nvSpPr>
          <p:spPr>
            <a:xfrm>
              <a:off x="3929738" y="3876251"/>
              <a:ext cx="3604693" cy="288147"/>
            </a:xfrm>
            <a:prstGeom prst="rect">
              <a:avLst/>
            </a:prstGeom>
          </p:spPr>
          <p:txBody>
            <a:bodyPr wrap="square" lIns="36000" tIns="36000" rIns="36000" bIns="36000" anchor="ctr" anchorCtr="0">
              <a:spAutoFit/>
            </a:bodyPr>
            <a:lstStyle/>
            <a:p>
              <a:pPr algn="ctr" defTabSz="914034" fontAlgn="ctr">
                <a:defRPr/>
              </a:pPr>
              <a:r>
                <a:rPr lang="en-US" sz="1400" dirty="0" smtClean="0">
                  <a:solidFill>
                    <a:prstClr val="black"/>
                  </a:solidFill>
                  <a:latin typeface="Huawei Sans" panose="020C0503030203020204" pitchFamily="34" charset="0"/>
                </a:rPr>
                <a:t>PFE</a:t>
              </a:r>
              <a:endParaRPr lang="en-US" sz="1400" dirty="0">
                <a:solidFill>
                  <a:prstClr val="black"/>
                </a:solidFill>
                <a:latin typeface="Huawei Sans" panose="020C0503030203020204" pitchFamily="34" charset="0"/>
              </a:endParaRPr>
            </a:p>
          </p:txBody>
        </p:sp>
        <p:sp>
          <p:nvSpPr>
            <p:cNvPr id="34" name="Rectangle 85"/>
            <p:cNvSpPr/>
            <p:nvPr/>
          </p:nvSpPr>
          <p:spPr>
            <a:xfrm>
              <a:off x="1649256" y="5374507"/>
              <a:ext cx="1627260" cy="288147"/>
            </a:xfrm>
            <a:prstGeom prst="rect">
              <a:avLst/>
            </a:prstGeom>
          </p:spPr>
          <p:txBody>
            <a:bodyPr wrap="square" lIns="36000" tIns="36000" rIns="36000" bIns="36000" anchor="ctr" anchorCtr="0">
              <a:spAutoFit/>
            </a:bodyPr>
            <a:lstStyle/>
            <a:p>
              <a:pPr algn="ctr" defTabSz="914034" fontAlgn="ctr">
                <a:defRPr/>
              </a:pPr>
              <a:r>
                <a:rPr lang="en-US" sz="1400" dirty="0" smtClean="0">
                  <a:solidFill>
                    <a:prstClr val="black"/>
                  </a:solidFill>
                  <a:latin typeface="Huawei Sans" panose="020C0503030203020204" pitchFamily="34" charset="0"/>
                </a:rPr>
                <a:t>LPU</a:t>
              </a: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85"/>
            <p:cNvSpPr/>
            <p:nvPr/>
          </p:nvSpPr>
          <p:spPr>
            <a:xfrm>
              <a:off x="3929738" y="5374507"/>
              <a:ext cx="3604693" cy="288147"/>
            </a:xfrm>
            <a:prstGeom prst="rect">
              <a:avLst/>
            </a:prstGeom>
          </p:spPr>
          <p:txBody>
            <a:bodyPr wrap="square" lIns="36000" tIns="36000" rIns="36000" bIns="36000" anchor="ctr" anchorCtr="0">
              <a:spAutoFit/>
            </a:bodyPr>
            <a:lstStyle/>
            <a:p>
              <a:pPr algn="ctr" defTabSz="914034" fontAlgn="ctr">
                <a:defRPr/>
              </a:pPr>
              <a:r>
                <a:rPr lang="en-US" sz="1400" dirty="0" smtClean="0">
                  <a:solidFill>
                    <a:prstClr val="black"/>
                  </a:solidFill>
                  <a:latin typeface="Huawei Sans" panose="020C0503030203020204" pitchFamily="34" charset="0"/>
                </a:rPr>
                <a:t>PFE</a:t>
              </a:r>
              <a:endParaRPr lang="en-US" sz="1400" dirty="0">
                <a:solidFill>
                  <a:prstClr val="black"/>
                </a:solidFill>
                <a:latin typeface="Huawei Sans" panose="020C0503030203020204" pitchFamily="34" charset="0"/>
              </a:endParaRPr>
            </a:p>
          </p:txBody>
        </p:sp>
        <p:grpSp>
          <p:nvGrpSpPr>
            <p:cNvPr id="36" name="组合 35"/>
            <p:cNvGrpSpPr/>
            <p:nvPr/>
          </p:nvGrpSpPr>
          <p:grpSpPr>
            <a:xfrm>
              <a:off x="10454359" y="2740795"/>
              <a:ext cx="1011873" cy="3400932"/>
              <a:chOff x="8255066" y="2614845"/>
              <a:chExt cx="1012268" cy="2837500"/>
            </a:xfrm>
          </p:grpSpPr>
          <p:sp>
            <p:nvSpPr>
              <p:cNvPr id="37" name="圆角矩形 36"/>
              <p:cNvSpPr/>
              <p:nvPr/>
            </p:nvSpPr>
            <p:spPr>
              <a:xfrm>
                <a:off x="8255066" y="2614845"/>
                <a:ext cx="1012268" cy="2837500"/>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a:xfrm>
                <a:off x="8563668" y="3883215"/>
                <a:ext cx="395061" cy="240410"/>
              </a:xfrm>
              <a:prstGeom prst="rect">
                <a:avLst/>
              </a:prstGeom>
            </p:spPr>
            <p:txBody>
              <a:bodyPr wrap="none" lIns="36000" tIns="36000" rIns="36000" bIns="36000" anchor="ctr" anchorCtr="0">
                <a:spAutoFit/>
              </a:bodyPr>
              <a:lstStyle/>
              <a:p>
                <a:pPr lvl="0" algn="ctr" fontAlgn="ctr"/>
                <a:r>
                  <a:rPr lang="en-US" sz="1400" dirty="0" smtClean="0">
                    <a:solidFill>
                      <a:srgbClr val="1D1D1A"/>
                    </a:solidFill>
                    <a:latin typeface="Huawei Sans" panose="020C0503030203020204" pitchFamily="34" charset="0"/>
                  </a:rPr>
                  <a:t>SFU</a:t>
                </a:r>
                <a:endParaRPr lang="en-US" sz="1400" dirty="0">
                  <a:solidFill>
                    <a:srgbClr val="1D1D1A"/>
                  </a:solidFill>
                  <a:latin typeface="Huawei Sans" panose="020C0503030203020204" pitchFamily="34" charset="0"/>
                </a:endParaRPr>
              </a:p>
            </p:txBody>
          </p:sp>
        </p:grpSp>
        <p:sp>
          <p:nvSpPr>
            <p:cNvPr id="40" name="Rectangle 85"/>
            <p:cNvSpPr/>
            <p:nvPr/>
          </p:nvSpPr>
          <p:spPr>
            <a:xfrm>
              <a:off x="1317926" y="2741715"/>
              <a:ext cx="8514943"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Uplink LPU</a:t>
              </a:r>
              <a:endParaRPr lang="en-US" sz="1400" dirty="0">
                <a:latin typeface="Huawei Sans" panose="020C0503030203020204" pitchFamily="34" charset="0"/>
              </a:endParaRPr>
            </a:p>
          </p:txBody>
        </p:sp>
        <p:sp>
          <p:nvSpPr>
            <p:cNvPr id="42" name="Rectangle 85"/>
            <p:cNvSpPr/>
            <p:nvPr/>
          </p:nvSpPr>
          <p:spPr>
            <a:xfrm>
              <a:off x="1317926" y="5789193"/>
              <a:ext cx="8514943" cy="288147"/>
            </a:xfrm>
            <a:prstGeom prst="rect">
              <a:avLst/>
            </a:prstGeom>
          </p:spPr>
          <p:txBody>
            <a:bodyPr wrap="square" lIns="36000" tIns="36000" rIns="36000" bIns="36000" anchor="ctr" anchorCtr="0">
              <a:spAutoFit/>
            </a:bodyPr>
            <a:lstStyle/>
            <a:p>
              <a:pPr algn="ctr" defTabSz="914034" fontAlgn="ctr">
                <a:defRPr/>
              </a:pPr>
              <a:r>
                <a:rPr lang="en-US" sz="1400" dirty="0" smtClean="0">
                  <a:latin typeface="Huawei Sans" panose="020C0503030203020204" pitchFamily="34" charset="0"/>
                </a:rPr>
                <a:t>Downlink LPU</a:t>
              </a:r>
              <a:endParaRPr lang="en-US" sz="1400" dirty="0">
                <a:latin typeface="Huawei Sans" panose="020C0503030203020204" pitchFamily="34" charset="0"/>
              </a:endParaRPr>
            </a:p>
          </p:txBody>
        </p:sp>
        <p:cxnSp>
          <p:nvCxnSpPr>
            <p:cNvPr id="43" name="直接箭头连接符 42"/>
            <p:cNvCxnSpPr/>
            <p:nvPr/>
          </p:nvCxnSpPr>
          <p:spPr>
            <a:xfrm>
              <a:off x="706978" y="3550479"/>
              <a:ext cx="79185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3184738" y="3550479"/>
              <a:ext cx="79185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5320679" y="3550479"/>
              <a:ext cx="79185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7496346" y="3550479"/>
              <a:ext cx="79185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a:off x="9681808" y="3550479"/>
              <a:ext cx="79185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706978" y="5061651"/>
              <a:ext cx="791853"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3184738" y="5061651"/>
              <a:ext cx="791853"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a:off x="5320679" y="5061651"/>
              <a:ext cx="791853"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7496346" y="5061651"/>
              <a:ext cx="791853"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9681808" y="5061651"/>
              <a:ext cx="791853"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Rectangle 85"/>
            <p:cNvSpPr/>
            <p:nvPr/>
          </p:nvSpPr>
          <p:spPr>
            <a:xfrm>
              <a:off x="445914" y="3056937"/>
              <a:ext cx="872012" cy="503590"/>
            </a:xfrm>
            <a:prstGeom prst="rect">
              <a:avLst/>
            </a:prstGeom>
          </p:spPr>
          <p:txBody>
            <a:bodyPr wrap="square" lIns="36000" tIns="36000" rIns="36000" bIns="36000" anchor="ctr" anchorCtr="0">
              <a:spAutoFit/>
            </a:bodyPr>
            <a:lstStyle/>
            <a:p>
              <a:pPr algn="ctr" defTabSz="914034" fontAlgn="ctr">
                <a:defRPr/>
              </a:pPr>
              <a:r>
                <a:rPr lang="en-US" sz="1400" dirty="0" smtClean="0">
                  <a:solidFill>
                    <a:prstClr val="black"/>
                  </a:solidFill>
                  <a:latin typeface="Huawei Sans" panose="020C0503030203020204" pitchFamily="34" charset="0"/>
                </a:rPr>
                <a:t>Service packet</a:t>
              </a: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0535441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Introduction to Network Devices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1287401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411446"/>
          </a:xfrm>
        </p:spPr>
        <p:txBody>
          <a:bodyPr/>
          <a:lstStyle/>
          <a:p>
            <a:pPr>
              <a:lnSpc>
                <a:spcPct val="125000"/>
              </a:lnSpc>
            </a:pPr>
            <a:r>
              <a:rPr lang="en-US" altLang="zh-CN" sz="1600" dirty="0" smtClean="0"/>
              <a:t>When a packet enters an LPU, the device determines the outbound interface of the packet based on the forwarding entry (such as the IP routing table and MAC address table). For a modular switch, the downlink LPU needs to be determined.</a:t>
            </a:r>
          </a:p>
          <a:p>
            <a:pPr>
              <a:lnSpc>
                <a:spcPct val="125000"/>
              </a:lnSpc>
            </a:pPr>
            <a:r>
              <a:rPr lang="en-US" altLang="zh-CN" sz="1600" dirty="0" smtClean="0"/>
              <a:t>When the packet reaches the SFU, the outbound interface and downlink LPU are specified. Therefore, the forwarding entry is queried on the uplink LPU.</a:t>
            </a:r>
          </a:p>
          <a:p>
            <a:pPr>
              <a:lnSpc>
                <a:spcPct val="125000"/>
              </a:lnSpc>
            </a:pPr>
            <a:endParaRPr lang="zh-CN" altLang="en-US" sz="1600" dirty="0"/>
          </a:p>
        </p:txBody>
      </p:sp>
      <p:sp>
        <p:nvSpPr>
          <p:cNvPr id="2" name="标题 1"/>
          <p:cNvSpPr>
            <a:spLocks noGrp="1"/>
          </p:cNvSpPr>
          <p:nvPr>
            <p:ph type="title"/>
          </p:nvPr>
        </p:nvSpPr>
        <p:spPr/>
        <p:txBody>
          <a:bodyPr/>
          <a:lstStyle/>
          <a:p>
            <a:r>
              <a:rPr lang="en-US" smtClean="0"/>
              <a:t>Determining the Egress of Packets (1)</a:t>
            </a:r>
            <a:endParaRPr lang="en-US" altLang="zh-CN" dirty="0">
              <a:sym typeface="Huawei Sans" panose="020C0503030203020204" pitchFamily="34" charset="0"/>
            </a:endParaRPr>
          </a:p>
        </p:txBody>
      </p:sp>
      <p:cxnSp>
        <p:nvCxnSpPr>
          <p:cNvPr id="99" name="直接连接符 98"/>
          <p:cNvCxnSpPr>
            <a:stCxn id="103" idx="3"/>
            <a:endCxn id="101" idx="1"/>
          </p:cNvCxnSpPr>
          <p:nvPr/>
        </p:nvCxnSpPr>
        <p:spPr>
          <a:xfrm>
            <a:off x="5073295" y="3981166"/>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6093619" y="3718876"/>
            <a:ext cx="768989" cy="2609234"/>
            <a:chOff x="8255066" y="2270995"/>
            <a:chExt cx="1012268" cy="3181350"/>
          </a:xfrm>
        </p:grpSpPr>
        <p:sp>
          <p:nvSpPr>
            <p:cNvPr id="101" name="圆角矩形 100"/>
            <p:cNvSpPr/>
            <p:nvPr/>
          </p:nvSpPr>
          <p:spPr>
            <a:xfrm>
              <a:off x="8255066" y="2270995"/>
              <a:ext cx="1012268" cy="3181350"/>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a:xfrm>
              <a:off x="8547753" y="3692393"/>
              <a:ext cx="458647" cy="313801"/>
            </a:xfrm>
            <a:prstGeom prst="rect">
              <a:avLst/>
            </a:prstGeom>
          </p:spPr>
          <p:txBody>
            <a:bodyPr wrap="none" lIns="36000" tIns="36000" rIns="36000" bIns="36000" anchor="ctr" anchorCtr="0">
              <a:spAutoFit/>
            </a:bodyPr>
            <a:lstStyle/>
            <a:p>
              <a:pPr lvl="0" algn="ctr" fontAlgn="ctr"/>
              <a:r>
                <a:rPr lang="en-US" sz="1200" dirty="0" smtClean="0">
                  <a:solidFill>
                    <a:srgbClr val="1D1D1A"/>
                  </a:solidFill>
                  <a:latin typeface="Huawei Sans" panose="020C0503030203020204" pitchFamily="34" charset="0"/>
                </a:rPr>
                <a:t>SFU</a:t>
              </a:r>
              <a:endParaRPr lang="en-US" sz="1200" dirty="0">
                <a:solidFill>
                  <a:srgbClr val="1D1D1A"/>
                </a:solidFill>
                <a:latin typeface="Huawei Sans" panose="020C0503030203020204" pitchFamily="34" charset="0"/>
              </a:endParaRPr>
            </a:p>
          </p:txBody>
        </p:sp>
      </p:grpSp>
      <p:sp>
        <p:nvSpPr>
          <p:cNvPr id="103" name="圆角矩形 102"/>
          <p:cNvSpPr>
            <a:spLocks/>
          </p:cNvSpPr>
          <p:nvPr/>
        </p:nvSpPr>
        <p:spPr>
          <a:xfrm>
            <a:off x="2318994" y="3718876"/>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Rectangle 85"/>
          <p:cNvSpPr/>
          <p:nvPr/>
        </p:nvSpPr>
        <p:spPr>
          <a:xfrm>
            <a:off x="3656172" y="3827337"/>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105" name="直接箭头连接符 104"/>
          <p:cNvCxnSpPr/>
          <p:nvPr/>
        </p:nvCxnSpPr>
        <p:spPr>
          <a:xfrm>
            <a:off x="1504260" y="3981262"/>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85"/>
          <p:cNvSpPr/>
          <p:nvPr/>
        </p:nvSpPr>
        <p:spPr>
          <a:xfrm>
            <a:off x="1375445" y="3508756"/>
            <a:ext cx="996965" cy="442035"/>
          </a:xfrm>
          <a:prstGeom prst="rect">
            <a:avLst/>
          </a:prstGeom>
        </p:spPr>
        <p:txBody>
          <a:bodyPr wrap="square" lIns="36000" tIns="36000" rIns="36000" bIns="36000" anchor="ctr" anchorCtr="0">
            <a:spAutoFit/>
          </a:bodyPr>
          <a:lstStyle/>
          <a:p>
            <a:pPr algn="ctr" defTabSz="914034" fontAlgn="ctr">
              <a:defRPr/>
            </a:pPr>
            <a:r>
              <a:rPr lang="en-US" sz="1200" dirty="0" smtClean="0">
                <a:solidFill>
                  <a:prstClr val="black"/>
                </a:solidFill>
                <a:latin typeface="Huawei Sans" panose="020C0503030203020204" pitchFamily="34" charset="0"/>
              </a:rPr>
              <a:t>Service packet</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a:spLocks/>
          </p:cNvSpPr>
          <p:nvPr/>
        </p:nvSpPr>
        <p:spPr>
          <a:xfrm>
            <a:off x="2337085" y="3067109"/>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Rectangle 85"/>
          <p:cNvSpPr/>
          <p:nvPr/>
        </p:nvSpPr>
        <p:spPr>
          <a:xfrm>
            <a:off x="4018150" y="3112726"/>
            <a:ext cx="1163393"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MPU</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75"/>
          <p:cNvSpPr/>
          <p:nvPr/>
        </p:nvSpPr>
        <p:spPr>
          <a:xfrm>
            <a:off x="2784073" y="3118093"/>
            <a:ext cx="1020681"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MPU's CPU</a:t>
            </a:r>
            <a:endParaRPr lang="en-US" sz="1200" dirty="0">
              <a:solidFill>
                <a:schemeClr val="bg1"/>
              </a:solidFill>
              <a:latin typeface="Huawei Sans" panose="020C0503030203020204" pitchFamily="34" charset="0"/>
            </a:endParaRPr>
          </a:p>
        </p:txBody>
      </p:sp>
      <p:sp>
        <p:nvSpPr>
          <p:cNvPr id="110" name="圆角矩形 109"/>
          <p:cNvSpPr>
            <a:spLocks/>
          </p:cNvSpPr>
          <p:nvPr/>
        </p:nvSpPr>
        <p:spPr>
          <a:xfrm>
            <a:off x="2318994" y="4413762"/>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Rectangle 85"/>
          <p:cNvSpPr/>
          <p:nvPr/>
        </p:nvSpPr>
        <p:spPr>
          <a:xfrm>
            <a:off x="3656172" y="4522222"/>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112" name="圆角矩形 111"/>
          <p:cNvSpPr>
            <a:spLocks/>
          </p:cNvSpPr>
          <p:nvPr/>
        </p:nvSpPr>
        <p:spPr>
          <a:xfrm>
            <a:off x="2318994" y="5108647"/>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Rectangle 85"/>
          <p:cNvSpPr/>
          <p:nvPr/>
        </p:nvSpPr>
        <p:spPr>
          <a:xfrm>
            <a:off x="3656172" y="5217108"/>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114" name="圆角矩形 113"/>
          <p:cNvSpPr>
            <a:spLocks/>
          </p:cNvSpPr>
          <p:nvPr/>
        </p:nvSpPr>
        <p:spPr>
          <a:xfrm>
            <a:off x="2318994" y="5803532"/>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Rectangle 85"/>
          <p:cNvSpPr/>
          <p:nvPr/>
        </p:nvSpPr>
        <p:spPr>
          <a:xfrm>
            <a:off x="3656172" y="5911993"/>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116" name="直接连接符 115"/>
          <p:cNvCxnSpPr>
            <a:stCxn id="110" idx="3"/>
            <a:endCxn id="101" idx="1"/>
          </p:cNvCxnSpPr>
          <p:nvPr/>
        </p:nvCxnSpPr>
        <p:spPr>
          <a:xfrm>
            <a:off x="5073295" y="4676051"/>
            <a:ext cx="1020325" cy="347442"/>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2" idx="3"/>
            <a:endCxn id="101" idx="1"/>
          </p:cNvCxnSpPr>
          <p:nvPr/>
        </p:nvCxnSpPr>
        <p:spPr>
          <a:xfrm flipV="1">
            <a:off x="5073295" y="5023494"/>
            <a:ext cx="1020325" cy="347443"/>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14" idx="3"/>
            <a:endCxn id="101" idx="1"/>
          </p:cNvCxnSpPr>
          <p:nvPr/>
        </p:nvCxnSpPr>
        <p:spPr>
          <a:xfrm flipV="1">
            <a:off x="5073295" y="5023494"/>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Oval 4"/>
          <p:cNvSpPr>
            <a:spLocks noChangeAspect="1"/>
          </p:cNvSpPr>
          <p:nvPr/>
        </p:nvSpPr>
        <p:spPr>
          <a:xfrm>
            <a:off x="1342276" y="4021321"/>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圆角矩形 75"/>
          <p:cNvSpPr/>
          <p:nvPr/>
        </p:nvSpPr>
        <p:spPr>
          <a:xfrm>
            <a:off x="2694462" y="3839982"/>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122" name="圆角矩形 75"/>
          <p:cNvSpPr/>
          <p:nvPr/>
        </p:nvSpPr>
        <p:spPr>
          <a:xfrm>
            <a:off x="2694462" y="4534868"/>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123" name="圆角矩形 75"/>
          <p:cNvSpPr/>
          <p:nvPr/>
        </p:nvSpPr>
        <p:spPr>
          <a:xfrm>
            <a:off x="2694462" y="5229753"/>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124" name="圆角矩形 75"/>
          <p:cNvSpPr/>
          <p:nvPr/>
        </p:nvSpPr>
        <p:spPr>
          <a:xfrm>
            <a:off x="2694462" y="5924638"/>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125" name="圆角矩形 75"/>
          <p:cNvSpPr/>
          <p:nvPr/>
        </p:nvSpPr>
        <p:spPr>
          <a:xfrm>
            <a:off x="7728310" y="4408159"/>
            <a:ext cx="3542873" cy="1395266"/>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fontAlgn="ctr">
              <a:lnSpc>
                <a:spcPts val="2599"/>
              </a:lnSpc>
              <a:spcAft>
                <a:spcPts val="600"/>
              </a:spcAft>
            </a:pPr>
            <a:r>
              <a:rPr lang="en-US" sz="1400" dirty="0" smtClean="0">
                <a:solidFill>
                  <a:prstClr val="black"/>
                </a:solidFill>
                <a:latin typeface="Huawei Sans" panose="020C0503030203020204" pitchFamily="34" charset="0"/>
              </a:rPr>
              <a:t>Both the MPU and LPU have CPUs and provide the control plane function. Are forwarding entries stored and queried on the MPU or LPU?</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a:xfrm>
            <a:off x="656018" y="2927127"/>
            <a:ext cx="1128273" cy="482531"/>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Forwarding entry</a:t>
            </a:r>
            <a:endParaRPr lang="en-US" sz="1400" dirty="0">
              <a:solidFill>
                <a:srgbClr val="FFFFFF"/>
              </a:solidFill>
              <a:latin typeface="Huawei Sans" panose="020C0503030203020204" pitchFamily="34" charset="0"/>
            </a:endParaRPr>
          </a:p>
        </p:txBody>
      </p:sp>
      <p:sp>
        <p:nvSpPr>
          <p:cNvPr id="127" name="任意多边形 126"/>
          <p:cNvSpPr/>
          <p:nvPr/>
        </p:nvSpPr>
        <p:spPr>
          <a:xfrm>
            <a:off x="1763749" y="3125701"/>
            <a:ext cx="1031700" cy="147180"/>
          </a:xfrm>
          <a:custGeom>
            <a:avLst/>
            <a:gdLst>
              <a:gd name="connsiteX0" fmla="*/ 0 w 990600"/>
              <a:gd name="connsiteY0" fmla="*/ 0 h 137160"/>
              <a:gd name="connsiteX1" fmla="*/ 609600 w 990600"/>
              <a:gd name="connsiteY1" fmla="*/ 30480 h 137160"/>
              <a:gd name="connsiteX2" fmla="*/ 990600 w 990600"/>
              <a:gd name="connsiteY2" fmla="*/ 137160 h 137160"/>
            </a:gdLst>
            <a:ahLst/>
            <a:cxnLst>
              <a:cxn ang="0">
                <a:pos x="connsiteX0" y="connsiteY0"/>
              </a:cxn>
              <a:cxn ang="0">
                <a:pos x="connsiteX1" y="connsiteY1"/>
              </a:cxn>
              <a:cxn ang="0">
                <a:pos x="connsiteX2" y="connsiteY2"/>
              </a:cxn>
            </a:cxnLst>
            <a:rect l="l" t="t" r="r" b="b"/>
            <a:pathLst>
              <a:path w="990600" h="137160">
                <a:moveTo>
                  <a:pt x="0" y="0"/>
                </a:moveTo>
                <a:cubicBezTo>
                  <a:pt x="222250" y="3810"/>
                  <a:pt x="444500" y="7620"/>
                  <a:pt x="609600" y="30480"/>
                </a:cubicBezTo>
                <a:cubicBezTo>
                  <a:pt x="774700" y="53340"/>
                  <a:pt x="882650" y="95250"/>
                  <a:pt x="990600" y="137160"/>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任意多边形 127"/>
          <p:cNvSpPr/>
          <p:nvPr/>
        </p:nvSpPr>
        <p:spPr>
          <a:xfrm>
            <a:off x="1763749" y="3210855"/>
            <a:ext cx="1526807" cy="629880"/>
          </a:xfrm>
          <a:custGeom>
            <a:avLst/>
            <a:gdLst>
              <a:gd name="connsiteX0" fmla="*/ 0 w 1463040"/>
              <a:gd name="connsiteY0" fmla="*/ 0 h 960120"/>
              <a:gd name="connsiteX1" fmla="*/ 800100 w 1463040"/>
              <a:gd name="connsiteY1" fmla="*/ 396240 h 960120"/>
              <a:gd name="connsiteX2" fmla="*/ 1463040 w 1463040"/>
              <a:gd name="connsiteY2" fmla="*/ 960120 h 960120"/>
            </a:gdLst>
            <a:ahLst/>
            <a:cxnLst>
              <a:cxn ang="0">
                <a:pos x="connsiteX0" y="connsiteY0"/>
              </a:cxn>
              <a:cxn ang="0">
                <a:pos x="connsiteX1" y="connsiteY1"/>
              </a:cxn>
              <a:cxn ang="0">
                <a:pos x="connsiteX2" y="connsiteY2"/>
              </a:cxn>
            </a:cxnLst>
            <a:rect l="l" t="t" r="r" b="b"/>
            <a:pathLst>
              <a:path w="1463040" h="960120">
                <a:moveTo>
                  <a:pt x="0" y="0"/>
                </a:moveTo>
                <a:cubicBezTo>
                  <a:pt x="278130" y="118110"/>
                  <a:pt x="556260" y="236220"/>
                  <a:pt x="800100" y="396240"/>
                </a:cubicBezTo>
                <a:cubicBezTo>
                  <a:pt x="1043940" y="556260"/>
                  <a:pt x="1253490" y="758190"/>
                  <a:pt x="1463040" y="960120"/>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734382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281260"/>
          </a:xfrm>
        </p:spPr>
        <p:txBody>
          <a:bodyPr/>
          <a:lstStyle/>
          <a:p>
            <a:r>
              <a:rPr lang="en-US" altLang="zh-CN" sz="1600" dirty="0"/>
              <a:t>Forwarding entries are stored on the MPU. After packets enter the LPU, the LPU queries entries from the MPU.</a:t>
            </a:r>
          </a:p>
          <a:p>
            <a:r>
              <a:rPr lang="en-US" altLang="zh-CN" sz="1600" dirty="0"/>
              <a:t>The LPU needs to communicate with the MPU when packets are forwarded each time. The forwarding efficiency is low and the packet delay increases. For a high-rate LPU, the forwarding rate decreases greatly.</a:t>
            </a:r>
          </a:p>
          <a:p>
            <a:endParaRPr lang="zh-CN" altLang="en-US" sz="1600" dirty="0"/>
          </a:p>
        </p:txBody>
      </p:sp>
      <p:sp>
        <p:nvSpPr>
          <p:cNvPr id="2" name="标题 1"/>
          <p:cNvSpPr>
            <a:spLocks noGrp="1"/>
          </p:cNvSpPr>
          <p:nvPr>
            <p:ph type="title"/>
          </p:nvPr>
        </p:nvSpPr>
        <p:spPr/>
        <p:txBody>
          <a:bodyPr/>
          <a:lstStyle/>
          <a:p>
            <a:r>
              <a:rPr lang="en-US" smtClean="0"/>
              <a:t>Determining the Egress of Packets (2)</a:t>
            </a:r>
            <a:endParaRPr lang="en-US" altLang="zh-CN" dirty="0">
              <a:sym typeface="Huawei Sans" panose="020C0503030203020204" pitchFamily="34" charset="0"/>
            </a:endParaRPr>
          </a:p>
        </p:txBody>
      </p:sp>
      <p:cxnSp>
        <p:nvCxnSpPr>
          <p:cNvPr id="21" name="直接连接符 20"/>
          <p:cNvCxnSpPr>
            <a:stCxn id="23" idx="3"/>
            <a:endCxn id="41" idx="1"/>
          </p:cNvCxnSpPr>
          <p:nvPr/>
        </p:nvCxnSpPr>
        <p:spPr>
          <a:xfrm>
            <a:off x="6053987" y="3841164"/>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074310" y="3578874"/>
            <a:ext cx="768989" cy="2609234"/>
            <a:chOff x="8255066" y="2270995"/>
            <a:chExt cx="1012268" cy="3181350"/>
          </a:xfrm>
        </p:grpSpPr>
        <p:sp>
          <p:nvSpPr>
            <p:cNvPr id="41" name="圆角矩形 40"/>
            <p:cNvSpPr/>
            <p:nvPr/>
          </p:nvSpPr>
          <p:spPr>
            <a:xfrm>
              <a:off x="8255066" y="2270995"/>
              <a:ext cx="1012268" cy="3181350"/>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8547753" y="3704362"/>
              <a:ext cx="458647" cy="313801"/>
            </a:xfrm>
            <a:prstGeom prst="rect">
              <a:avLst/>
            </a:prstGeom>
          </p:spPr>
          <p:txBody>
            <a:bodyPr wrap="none" lIns="36000" tIns="36000" rIns="36000" bIns="36000" anchor="ctr" anchorCtr="0">
              <a:spAutoFit/>
            </a:bodyPr>
            <a:lstStyle/>
            <a:p>
              <a:pPr lvl="0" algn="ctr" fontAlgn="ctr"/>
              <a:r>
                <a:rPr lang="en-US" sz="1200" dirty="0" smtClean="0">
                  <a:solidFill>
                    <a:srgbClr val="1D1D1A"/>
                  </a:solidFill>
                  <a:latin typeface="Huawei Sans" panose="020C0503030203020204" pitchFamily="34" charset="0"/>
                </a:rPr>
                <a:t>SFU</a:t>
              </a:r>
              <a:endParaRPr lang="en-US" sz="1200" dirty="0">
                <a:solidFill>
                  <a:srgbClr val="1D1D1A"/>
                </a:solidFill>
                <a:latin typeface="Huawei Sans" panose="020C0503030203020204" pitchFamily="34" charset="0"/>
              </a:endParaRPr>
            </a:p>
          </p:txBody>
        </p:sp>
      </p:grpSp>
      <p:sp>
        <p:nvSpPr>
          <p:cNvPr id="23" name="圆角矩形 22"/>
          <p:cNvSpPr>
            <a:spLocks/>
          </p:cNvSpPr>
          <p:nvPr/>
        </p:nvSpPr>
        <p:spPr>
          <a:xfrm>
            <a:off x="3299686" y="3578874"/>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Rectangle 85"/>
          <p:cNvSpPr/>
          <p:nvPr/>
        </p:nvSpPr>
        <p:spPr>
          <a:xfrm>
            <a:off x="4636864" y="3697151"/>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45" name="直接箭头连接符 44"/>
          <p:cNvCxnSpPr/>
          <p:nvPr/>
        </p:nvCxnSpPr>
        <p:spPr>
          <a:xfrm>
            <a:off x="2484952" y="3841260"/>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85"/>
          <p:cNvSpPr/>
          <p:nvPr/>
        </p:nvSpPr>
        <p:spPr>
          <a:xfrm>
            <a:off x="2343470" y="3345772"/>
            <a:ext cx="996965" cy="442035"/>
          </a:xfrm>
          <a:prstGeom prst="rect">
            <a:avLst/>
          </a:prstGeom>
        </p:spPr>
        <p:txBody>
          <a:bodyPr wrap="square" lIns="36000" tIns="36000" rIns="36000" bIns="36000" anchor="ctr" anchorCtr="0">
            <a:spAutoFit/>
          </a:bodyPr>
          <a:lstStyle/>
          <a:p>
            <a:pPr algn="ctr" defTabSz="914034" fontAlgn="ctr">
              <a:defRPr/>
            </a:pPr>
            <a:r>
              <a:rPr lang="en-US" sz="1200" dirty="0" smtClean="0">
                <a:solidFill>
                  <a:prstClr val="black"/>
                </a:solidFill>
                <a:latin typeface="Huawei Sans" panose="020C0503030203020204" pitchFamily="34" charset="0"/>
              </a:rPr>
              <a:t>Service packet</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a:spLocks/>
          </p:cNvSpPr>
          <p:nvPr/>
        </p:nvSpPr>
        <p:spPr>
          <a:xfrm>
            <a:off x="3317777" y="2669526"/>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85"/>
          <p:cNvSpPr/>
          <p:nvPr/>
        </p:nvSpPr>
        <p:spPr>
          <a:xfrm>
            <a:off x="4998842" y="2724960"/>
            <a:ext cx="1163393"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MPU</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a:xfrm>
            <a:off x="3764765" y="2720511"/>
            <a:ext cx="1020681"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MPU's CPU</a:t>
            </a:r>
            <a:endParaRPr lang="en-US" sz="1200" dirty="0">
              <a:solidFill>
                <a:schemeClr val="bg1"/>
              </a:solidFill>
              <a:latin typeface="Huawei Sans" panose="020C0503030203020204" pitchFamily="34" charset="0"/>
            </a:endParaRPr>
          </a:p>
        </p:txBody>
      </p:sp>
      <p:sp>
        <p:nvSpPr>
          <p:cNvPr id="62" name="圆角矩形 61"/>
          <p:cNvSpPr>
            <a:spLocks/>
          </p:cNvSpPr>
          <p:nvPr/>
        </p:nvSpPr>
        <p:spPr>
          <a:xfrm>
            <a:off x="3299686" y="4273760"/>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Rectangle 85"/>
          <p:cNvSpPr/>
          <p:nvPr/>
        </p:nvSpPr>
        <p:spPr>
          <a:xfrm>
            <a:off x="4636864" y="4392036"/>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65" name="圆角矩形 64"/>
          <p:cNvSpPr>
            <a:spLocks/>
          </p:cNvSpPr>
          <p:nvPr/>
        </p:nvSpPr>
        <p:spPr>
          <a:xfrm>
            <a:off x="3299686" y="4968645"/>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ectangle 85"/>
          <p:cNvSpPr/>
          <p:nvPr/>
        </p:nvSpPr>
        <p:spPr>
          <a:xfrm>
            <a:off x="4636864" y="5086922"/>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68" name="圆角矩形 67"/>
          <p:cNvSpPr>
            <a:spLocks/>
          </p:cNvSpPr>
          <p:nvPr/>
        </p:nvSpPr>
        <p:spPr>
          <a:xfrm>
            <a:off x="3299686" y="5663530"/>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le 85"/>
          <p:cNvSpPr/>
          <p:nvPr/>
        </p:nvSpPr>
        <p:spPr>
          <a:xfrm>
            <a:off x="4636864" y="5781806"/>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72" name="直接连接符 71"/>
          <p:cNvCxnSpPr>
            <a:stCxn id="62" idx="3"/>
            <a:endCxn id="41" idx="1"/>
          </p:cNvCxnSpPr>
          <p:nvPr/>
        </p:nvCxnSpPr>
        <p:spPr>
          <a:xfrm>
            <a:off x="6053987" y="4536049"/>
            <a:ext cx="1020325" cy="347442"/>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5" idx="3"/>
            <a:endCxn id="41" idx="1"/>
          </p:cNvCxnSpPr>
          <p:nvPr/>
        </p:nvCxnSpPr>
        <p:spPr>
          <a:xfrm flipV="1">
            <a:off x="6053987" y="4883492"/>
            <a:ext cx="1020325" cy="347443"/>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8" idx="3"/>
            <a:endCxn id="41" idx="1"/>
          </p:cNvCxnSpPr>
          <p:nvPr/>
        </p:nvCxnSpPr>
        <p:spPr>
          <a:xfrm flipV="1">
            <a:off x="6053987" y="4883492"/>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4"/>
          <p:cNvSpPr>
            <a:spLocks noChangeAspect="1"/>
          </p:cNvSpPr>
          <p:nvPr/>
        </p:nvSpPr>
        <p:spPr>
          <a:xfrm>
            <a:off x="2079251" y="3518807"/>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75"/>
          <p:cNvSpPr/>
          <p:nvPr/>
        </p:nvSpPr>
        <p:spPr>
          <a:xfrm>
            <a:off x="3675154" y="3699980"/>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87" name="圆角矩形 75"/>
          <p:cNvSpPr/>
          <p:nvPr/>
        </p:nvSpPr>
        <p:spPr>
          <a:xfrm>
            <a:off x="3675154" y="4394866"/>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88" name="圆角矩形 75"/>
          <p:cNvSpPr/>
          <p:nvPr/>
        </p:nvSpPr>
        <p:spPr>
          <a:xfrm>
            <a:off x="3675154" y="5089751"/>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89" name="圆角矩形 75"/>
          <p:cNvSpPr/>
          <p:nvPr/>
        </p:nvSpPr>
        <p:spPr>
          <a:xfrm>
            <a:off x="3675154" y="5784636"/>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93" name="圆角矩形 92"/>
          <p:cNvSpPr/>
          <p:nvPr/>
        </p:nvSpPr>
        <p:spPr>
          <a:xfrm>
            <a:off x="1542282" y="2529545"/>
            <a:ext cx="1222700" cy="463909"/>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Forwarding entry</a:t>
            </a:r>
            <a:endParaRPr lang="en-US" sz="1400" dirty="0">
              <a:solidFill>
                <a:srgbClr val="FFFFFF"/>
              </a:solidFill>
              <a:latin typeface="Huawei Sans" panose="020C0503030203020204" pitchFamily="34" charset="0"/>
            </a:endParaRPr>
          </a:p>
        </p:txBody>
      </p:sp>
      <p:sp>
        <p:nvSpPr>
          <p:cNvPr id="97" name="任意多边形 96"/>
          <p:cNvSpPr/>
          <p:nvPr/>
        </p:nvSpPr>
        <p:spPr>
          <a:xfrm>
            <a:off x="2764983" y="2699039"/>
            <a:ext cx="1011158" cy="186672"/>
          </a:xfrm>
          <a:custGeom>
            <a:avLst/>
            <a:gdLst>
              <a:gd name="connsiteX0" fmla="*/ 0 w 990600"/>
              <a:gd name="connsiteY0" fmla="*/ 0 h 137160"/>
              <a:gd name="connsiteX1" fmla="*/ 609600 w 990600"/>
              <a:gd name="connsiteY1" fmla="*/ 30480 h 137160"/>
              <a:gd name="connsiteX2" fmla="*/ 990600 w 990600"/>
              <a:gd name="connsiteY2" fmla="*/ 137160 h 137160"/>
            </a:gdLst>
            <a:ahLst/>
            <a:cxnLst>
              <a:cxn ang="0">
                <a:pos x="connsiteX0" y="connsiteY0"/>
              </a:cxn>
              <a:cxn ang="0">
                <a:pos x="connsiteX1" y="connsiteY1"/>
              </a:cxn>
              <a:cxn ang="0">
                <a:pos x="connsiteX2" y="connsiteY2"/>
              </a:cxn>
            </a:cxnLst>
            <a:rect l="l" t="t" r="r" b="b"/>
            <a:pathLst>
              <a:path w="990600" h="137160">
                <a:moveTo>
                  <a:pt x="0" y="0"/>
                </a:moveTo>
                <a:cubicBezTo>
                  <a:pt x="222250" y="3810"/>
                  <a:pt x="444500" y="7620"/>
                  <a:pt x="609600" y="30480"/>
                </a:cubicBezTo>
                <a:cubicBezTo>
                  <a:pt x="774700" y="53340"/>
                  <a:pt x="882650" y="95250"/>
                  <a:pt x="990600" y="137160"/>
                </a:cubicBezTo>
              </a:path>
            </a:pathLst>
          </a:cu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箭头连接符 31"/>
          <p:cNvCxnSpPr>
            <a:stCxn id="86" idx="0"/>
            <a:endCxn id="57" idx="2"/>
          </p:cNvCxnSpPr>
          <p:nvPr/>
        </p:nvCxnSpPr>
        <p:spPr>
          <a:xfrm flipV="1">
            <a:off x="4275105" y="3017431"/>
            <a:ext cx="0" cy="682549"/>
          </a:xfrm>
          <a:prstGeom prst="straightConnector1">
            <a:avLst/>
          </a:prstGeom>
          <a:ln w="38100">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85"/>
          <p:cNvSpPr/>
          <p:nvPr/>
        </p:nvSpPr>
        <p:spPr>
          <a:xfrm>
            <a:off x="4275105" y="3172829"/>
            <a:ext cx="2154350" cy="257369"/>
          </a:xfrm>
          <a:prstGeom prst="rect">
            <a:avLst/>
          </a:prstGeom>
        </p:spPr>
        <p:txBody>
          <a:bodyPr wrap="square" lIns="36000" tIns="36000" rIns="36000" bIns="36000" anchor="ctr" anchorCtr="0">
            <a:spAutoFit/>
          </a:bodyPr>
          <a:lstStyle/>
          <a:p>
            <a:pPr defTabSz="914034" fontAlgn="ctr">
              <a:defRPr/>
            </a:pPr>
            <a:r>
              <a:rPr lang="en-US" sz="1200" dirty="0" smtClean="0">
                <a:solidFill>
                  <a:prstClr val="black"/>
                </a:solidFill>
                <a:latin typeface="Huawei Sans" panose="020C0503030203020204" pitchFamily="34" charset="0"/>
              </a:rPr>
              <a:t>Query the forwarding entry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p:cNvSpPr>
            <a:spLocks noChangeAspect="1"/>
          </p:cNvSpPr>
          <p:nvPr/>
        </p:nvSpPr>
        <p:spPr>
          <a:xfrm>
            <a:off x="3849177" y="320586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a:xfrm>
            <a:off x="6162235" y="3841260"/>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8" name="Oval 4"/>
          <p:cNvSpPr>
            <a:spLocks noChangeAspect="1"/>
          </p:cNvSpPr>
          <p:nvPr/>
        </p:nvSpPr>
        <p:spPr>
          <a:xfrm>
            <a:off x="6162234" y="3518807"/>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a:xfrm>
            <a:off x="6162235" y="5913637"/>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Oval 4"/>
          <p:cNvSpPr>
            <a:spLocks noChangeAspect="1"/>
          </p:cNvSpPr>
          <p:nvPr/>
        </p:nvSpPr>
        <p:spPr>
          <a:xfrm>
            <a:off x="6288185" y="5953696"/>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a:xfrm>
            <a:off x="2877603" y="5913637"/>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Oval 4"/>
          <p:cNvSpPr>
            <a:spLocks noChangeAspect="1"/>
          </p:cNvSpPr>
          <p:nvPr/>
        </p:nvSpPr>
        <p:spPr>
          <a:xfrm>
            <a:off x="3003553" y="5953696"/>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a:xfrm>
            <a:off x="1514283" y="3060866"/>
            <a:ext cx="2514508" cy="288147"/>
          </a:xfrm>
          <a:prstGeom prst="rect">
            <a:avLst/>
          </a:prstGeom>
        </p:spPr>
        <p:txBody>
          <a:bodyPr wrap="square" lIns="36000" tIns="36000" rIns="36000" bIns="36000" anchor="ctr" anchorCtr="0">
            <a:spAutoFit/>
          </a:bodyPr>
          <a:lstStyle/>
          <a:p>
            <a:pPr algn="ctr" fontAlgn="ctr"/>
            <a:r>
              <a:rPr lang="en-US" sz="1400" dirty="0" smtClean="0">
                <a:latin typeface="Huawei Sans" panose="020C0503030203020204" pitchFamily="34" charset="0"/>
              </a:rPr>
              <a:t>Store forwarding entries</a:t>
            </a:r>
            <a:endParaRPr lang="en-US" sz="1400" dirty="0">
              <a:latin typeface="Huawei Sans" panose="020C0503030203020204" pitchFamily="34" charset="0"/>
            </a:endParaRPr>
          </a:p>
        </p:txBody>
      </p:sp>
    </p:spTree>
    <p:extLst>
      <p:ext uri="{BB962C8B-B14F-4D97-AF65-F5344CB8AC3E}">
        <p14:creationId xmlns:p14="http://schemas.microsoft.com/office/powerpoint/2010/main" val="3237242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1297327"/>
          </a:xfrm>
        </p:spPr>
        <p:txBody>
          <a:bodyPr/>
          <a:lstStyle/>
          <a:p>
            <a:r>
              <a:rPr lang="en-US" altLang="zh-CN" sz="1600" dirty="0"/>
              <a:t>Forwarding entries are stored on the LPU. After packets enter the LPU, the LPU directly queries the packets, improving the packet forwarding efficiency.</a:t>
            </a:r>
          </a:p>
          <a:p>
            <a:r>
              <a:rPr lang="en-US" altLang="zh-CN" sz="1600" dirty="0"/>
              <a:t>Forwarding entries are stored on all LPUs, causing high resource usage on the control plane.</a:t>
            </a:r>
          </a:p>
          <a:p>
            <a:endParaRPr lang="zh-CN" altLang="en-US" sz="1600" dirty="0"/>
          </a:p>
        </p:txBody>
      </p:sp>
      <p:sp>
        <p:nvSpPr>
          <p:cNvPr id="2" name="标题 1"/>
          <p:cNvSpPr>
            <a:spLocks noGrp="1"/>
          </p:cNvSpPr>
          <p:nvPr>
            <p:ph type="title"/>
          </p:nvPr>
        </p:nvSpPr>
        <p:spPr/>
        <p:txBody>
          <a:bodyPr/>
          <a:lstStyle/>
          <a:p>
            <a:r>
              <a:rPr lang="en-US" smtClean="0"/>
              <a:t>Determining the Egress of Packets (3)</a:t>
            </a:r>
            <a:endParaRPr lang="en-US" altLang="zh-CN" dirty="0">
              <a:sym typeface="Huawei Sans" panose="020C0503030203020204" pitchFamily="34" charset="0"/>
            </a:endParaRPr>
          </a:p>
        </p:txBody>
      </p:sp>
      <p:cxnSp>
        <p:nvCxnSpPr>
          <p:cNvPr id="34" name="直接连接符 33"/>
          <p:cNvCxnSpPr>
            <a:stCxn id="38" idx="3"/>
            <a:endCxn id="36" idx="1"/>
          </p:cNvCxnSpPr>
          <p:nvPr/>
        </p:nvCxnSpPr>
        <p:spPr>
          <a:xfrm>
            <a:off x="6053987" y="3773789"/>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7074310" y="3511499"/>
            <a:ext cx="768989" cy="2609234"/>
            <a:chOff x="8255066" y="2270995"/>
            <a:chExt cx="1012268" cy="3181350"/>
          </a:xfrm>
        </p:grpSpPr>
        <p:sp>
          <p:nvSpPr>
            <p:cNvPr id="36" name="圆角矩形 35"/>
            <p:cNvSpPr/>
            <p:nvPr/>
          </p:nvSpPr>
          <p:spPr>
            <a:xfrm>
              <a:off x="8255066" y="2270995"/>
              <a:ext cx="1012268" cy="3181350"/>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a:xfrm>
              <a:off x="8547753" y="3704362"/>
              <a:ext cx="458647" cy="313801"/>
            </a:xfrm>
            <a:prstGeom prst="rect">
              <a:avLst/>
            </a:prstGeom>
          </p:spPr>
          <p:txBody>
            <a:bodyPr wrap="none" lIns="36000" tIns="36000" rIns="36000" bIns="36000" anchor="ctr" anchorCtr="0">
              <a:spAutoFit/>
            </a:bodyPr>
            <a:lstStyle/>
            <a:p>
              <a:pPr lvl="0" algn="ctr" fontAlgn="ctr"/>
              <a:r>
                <a:rPr lang="en-US" sz="1200" dirty="0" smtClean="0">
                  <a:solidFill>
                    <a:srgbClr val="1D1D1A"/>
                  </a:solidFill>
                  <a:latin typeface="Huawei Sans" panose="020C0503030203020204" pitchFamily="34" charset="0"/>
                </a:rPr>
                <a:t>SFU</a:t>
              </a:r>
              <a:endParaRPr lang="en-US" sz="1200" dirty="0">
                <a:solidFill>
                  <a:srgbClr val="1D1D1A"/>
                </a:solidFill>
                <a:latin typeface="Huawei Sans" panose="020C0503030203020204" pitchFamily="34" charset="0"/>
              </a:endParaRPr>
            </a:p>
          </p:txBody>
        </p:sp>
      </p:grpSp>
      <p:sp>
        <p:nvSpPr>
          <p:cNvPr id="38" name="圆角矩形 37"/>
          <p:cNvSpPr>
            <a:spLocks/>
          </p:cNvSpPr>
          <p:nvPr/>
        </p:nvSpPr>
        <p:spPr>
          <a:xfrm>
            <a:off x="3299686" y="3511499"/>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le 85"/>
          <p:cNvSpPr/>
          <p:nvPr/>
        </p:nvSpPr>
        <p:spPr>
          <a:xfrm>
            <a:off x="4636864" y="3629776"/>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44" name="直接箭头连接符 43"/>
          <p:cNvCxnSpPr/>
          <p:nvPr/>
        </p:nvCxnSpPr>
        <p:spPr>
          <a:xfrm>
            <a:off x="2484952" y="377388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85"/>
          <p:cNvSpPr/>
          <p:nvPr/>
        </p:nvSpPr>
        <p:spPr>
          <a:xfrm>
            <a:off x="2287074" y="3280785"/>
            <a:ext cx="996965" cy="442035"/>
          </a:xfrm>
          <a:prstGeom prst="rect">
            <a:avLst/>
          </a:prstGeom>
        </p:spPr>
        <p:txBody>
          <a:bodyPr wrap="square" lIns="36000" tIns="36000" rIns="36000" bIns="36000" anchor="ctr" anchorCtr="0">
            <a:spAutoFit/>
          </a:bodyPr>
          <a:lstStyle/>
          <a:p>
            <a:pPr algn="ctr" defTabSz="914034" fontAlgn="ctr">
              <a:defRPr/>
            </a:pPr>
            <a:r>
              <a:rPr lang="en-US" sz="1200" dirty="0" smtClean="0">
                <a:solidFill>
                  <a:prstClr val="black"/>
                </a:solidFill>
                <a:latin typeface="Huawei Sans" panose="020C0503030203020204" pitchFamily="34" charset="0"/>
              </a:rPr>
              <a:t>Service packet</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a:spLocks/>
          </p:cNvSpPr>
          <p:nvPr/>
        </p:nvSpPr>
        <p:spPr>
          <a:xfrm>
            <a:off x="3317777" y="2602151"/>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Rectangle 85"/>
          <p:cNvSpPr/>
          <p:nvPr/>
        </p:nvSpPr>
        <p:spPr>
          <a:xfrm>
            <a:off x="4998842" y="2657585"/>
            <a:ext cx="1163393"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MPU</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75"/>
          <p:cNvSpPr/>
          <p:nvPr/>
        </p:nvSpPr>
        <p:spPr>
          <a:xfrm>
            <a:off x="3764765" y="2653136"/>
            <a:ext cx="1020681"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MPU's CPU</a:t>
            </a:r>
            <a:endParaRPr lang="en-US" sz="1200" dirty="0">
              <a:solidFill>
                <a:schemeClr val="bg1"/>
              </a:solidFill>
              <a:latin typeface="Huawei Sans" panose="020C0503030203020204" pitchFamily="34" charset="0"/>
            </a:endParaRPr>
          </a:p>
        </p:txBody>
      </p:sp>
      <p:sp>
        <p:nvSpPr>
          <p:cNvPr id="50" name="圆角矩形 49"/>
          <p:cNvSpPr>
            <a:spLocks/>
          </p:cNvSpPr>
          <p:nvPr/>
        </p:nvSpPr>
        <p:spPr>
          <a:xfrm>
            <a:off x="3299686" y="4206385"/>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85"/>
          <p:cNvSpPr/>
          <p:nvPr/>
        </p:nvSpPr>
        <p:spPr>
          <a:xfrm>
            <a:off x="4636864" y="4324661"/>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52" name="圆角矩形 51"/>
          <p:cNvSpPr>
            <a:spLocks/>
          </p:cNvSpPr>
          <p:nvPr/>
        </p:nvSpPr>
        <p:spPr>
          <a:xfrm>
            <a:off x="3299686" y="4901270"/>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Rectangle 85"/>
          <p:cNvSpPr/>
          <p:nvPr/>
        </p:nvSpPr>
        <p:spPr>
          <a:xfrm>
            <a:off x="4636864" y="5019547"/>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sp>
        <p:nvSpPr>
          <p:cNvPr id="58" name="圆角矩形 57"/>
          <p:cNvSpPr>
            <a:spLocks/>
          </p:cNvSpPr>
          <p:nvPr/>
        </p:nvSpPr>
        <p:spPr>
          <a:xfrm>
            <a:off x="3299686" y="5596155"/>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Rectangle 85"/>
          <p:cNvSpPr/>
          <p:nvPr/>
        </p:nvSpPr>
        <p:spPr>
          <a:xfrm>
            <a:off x="4636864" y="5714431"/>
            <a:ext cx="1417122" cy="257369"/>
          </a:xfrm>
          <a:prstGeom prst="rect">
            <a:avLst/>
          </a:prstGeom>
        </p:spPr>
        <p:txBody>
          <a:bodyPr wrap="square" lIns="36000" tIns="36000" rIns="36000" bIns="36000" anchor="ctr" anchorCtr="0">
            <a:spAutoFit/>
          </a:bodyPr>
          <a:lstStyle/>
          <a:p>
            <a:pPr algn="ctr" defTabSz="914034" fontAlgn="ctr">
              <a:defRPr/>
            </a:pPr>
            <a:r>
              <a:rPr lang="en-US" sz="1200" dirty="0" smtClean="0">
                <a:latin typeface="Huawei Sans" panose="020C0503030203020204" pitchFamily="34" charset="0"/>
              </a:rPr>
              <a:t>LPU</a:t>
            </a:r>
            <a:endParaRPr lang="en-US" sz="1200" dirty="0">
              <a:latin typeface="Huawei Sans" panose="020C0503030203020204" pitchFamily="34" charset="0"/>
            </a:endParaRPr>
          </a:p>
        </p:txBody>
      </p:sp>
      <p:cxnSp>
        <p:nvCxnSpPr>
          <p:cNvPr id="60" name="直接连接符 59"/>
          <p:cNvCxnSpPr>
            <a:stCxn id="50" idx="3"/>
            <a:endCxn id="36" idx="1"/>
          </p:cNvCxnSpPr>
          <p:nvPr/>
        </p:nvCxnSpPr>
        <p:spPr>
          <a:xfrm>
            <a:off x="6053987" y="4468674"/>
            <a:ext cx="1020325" cy="347442"/>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2" idx="3"/>
            <a:endCxn id="36" idx="1"/>
          </p:cNvCxnSpPr>
          <p:nvPr/>
        </p:nvCxnSpPr>
        <p:spPr>
          <a:xfrm flipV="1">
            <a:off x="6053987" y="4816117"/>
            <a:ext cx="1020325" cy="347443"/>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8" idx="3"/>
            <a:endCxn id="36" idx="1"/>
          </p:cNvCxnSpPr>
          <p:nvPr/>
        </p:nvCxnSpPr>
        <p:spPr>
          <a:xfrm flipV="1">
            <a:off x="6053987" y="4816117"/>
            <a:ext cx="1020325" cy="1042328"/>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Oval 4"/>
          <p:cNvSpPr>
            <a:spLocks noChangeAspect="1"/>
          </p:cNvSpPr>
          <p:nvPr/>
        </p:nvSpPr>
        <p:spPr>
          <a:xfrm>
            <a:off x="2079251" y="3481089"/>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75"/>
          <p:cNvSpPr/>
          <p:nvPr/>
        </p:nvSpPr>
        <p:spPr>
          <a:xfrm>
            <a:off x="3675154" y="3632605"/>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71" name="圆角矩形 75"/>
          <p:cNvSpPr/>
          <p:nvPr/>
        </p:nvSpPr>
        <p:spPr>
          <a:xfrm>
            <a:off x="3675154" y="4327491"/>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73" name="圆角矩形 75"/>
          <p:cNvSpPr/>
          <p:nvPr/>
        </p:nvSpPr>
        <p:spPr>
          <a:xfrm>
            <a:off x="3675154" y="5022376"/>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74" name="圆角矩形 75"/>
          <p:cNvSpPr/>
          <p:nvPr/>
        </p:nvSpPr>
        <p:spPr>
          <a:xfrm>
            <a:off x="3675154" y="5717261"/>
            <a:ext cx="1199903"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200" dirty="0" smtClean="0">
                <a:solidFill>
                  <a:schemeClr val="bg1"/>
                </a:solidFill>
                <a:latin typeface="Huawei Sans" panose="020C0503030203020204" pitchFamily="34" charset="0"/>
              </a:rPr>
              <a:t>LPU's CPU</a:t>
            </a:r>
            <a:endParaRPr lang="en-US" sz="1200" dirty="0">
              <a:solidFill>
                <a:schemeClr val="bg1"/>
              </a:solidFill>
              <a:latin typeface="Huawei Sans" panose="020C0503030203020204" pitchFamily="34" charset="0"/>
            </a:endParaRPr>
          </a:p>
        </p:txBody>
      </p:sp>
      <p:sp>
        <p:nvSpPr>
          <p:cNvPr id="76" name="圆角矩形 75"/>
          <p:cNvSpPr/>
          <p:nvPr/>
        </p:nvSpPr>
        <p:spPr>
          <a:xfrm>
            <a:off x="1159442" y="4373765"/>
            <a:ext cx="1094988" cy="496617"/>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Forwarding entry</a:t>
            </a:r>
            <a:endParaRPr lang="en-US" sz="1400" dirty="0">
              <a:solidFill>
                <a:srgbClr val="FFFFFF"/>
              </a:solidFill>
              <a:latin typeface="Huawei Sans" panose="020C0503030203020204" pitchFamily="34" charset="0"/>
            </a:endParaRPr>
          </a:p>
        </p:txBody>
      </p:sp>
      <p:cxnSp>
        <p:nvCxnSpPr>
          <p:cNvPr id="83" name="直接箭头连接符 82"/>
          <p:cNvCxnSpPr/>
          <p:nvPr/>
        </p:nvCxnSpPr>
        <p:spPr>
          <a:xfrm>
            <a:off x="6162235" y="377388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84" name="Oval 4"/>
          <p:cNvSpPr>
            <a:spLocks noChangeAspect="1"/>
          </p:cNvSpPr>
          <p:nvPr/>
        </p:nvSpPr>
        <p:spPr>
          <a:xfrm>
            <a:off x="6162234" y="3481089"/>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p:cNvCxnSpPr/>
          <p:nvPr/>
        </p:nvCxnSpPr>
        <p:spPr>
          <a:xfrm>
            <a:off x="6162235" y="5846262"/>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4"/>
          <p:cNvSpPr>
            <a:spLocks noChangeAspect="1"/>
          </p:cNvSpPr>
          <p:nvPr/>
        </p:nvSpPr>
        <p:spPr>
          <a:xfrm>
            <a:off x="6213654" y="5886321"/>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箭头连接符 93"/>
          <p:cNvCxnSpPr/>
          <p:nvPr/>
        </p:nvCxnSpPr>
        <p:spPr>
          <a:xfrm>
            <a:off x="2753826" y="5846262"/>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5" name="Oval 4"/>
          <p:cNvSpPr>
            <a:spLocks noChangeAspect="1"/>
          </p:cNvSpPr>
          <p:nvPr/>
        </p:nvSpPr>
        <p:spPr>
          <a:xfrm>
            <a:off x="2805245" y="5886321"/>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箭头连接符 3"/>
          <p:cNvCxnSpPr>
            <a:stCxn id="76" idx="3"/>
            <a:endCxn id="70" idx="1"/>
          </p:cNvCxnSpPr>
          <p:nvPr/>
        </p:nvCxnSpPr>
        <p:spPr>
          <a:xfrm flipV="1">
            <a:off x="2254430" y="3773787"/>
            <a:ext cx="1420724" cy="848287"/>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99" name="直接箭头连接符 98"/>
          <p:cNvCxnSpPr>
            <a:stCxn id="76" idx="3"/>
            <a:endCxn id="71" idx="1"/>
          </p:cNvCxnSpPr>
          <p:nvPr/>
        </p:nvCxnSpPr>
        <p:spPr>
          <a:xfrm flipV="1">
            <a:off x="2254430" y="4468673"/>
            <a:ext cx="1420724" cy="153401"/>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0" name="直接箭头连接符 99"/>
          <p:cNvCxnSpPr>
            <a:stCxn id="76" idx="3"/>
            <a:endCxn id="73" idx="1"/>
          </p:cNvCxnSpPr>
          <p:nvPr/>
        </p:nvCxnSpPr>
        <p:spPr>
          <a:xfrm>
            <a:off x="2254430" y="4622074"/>
            <a:ext cx="1420724" cy="541484"/>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1" name="直接箭头连接符 100"/>
          <p:cNvCxnSpPr>
            <a:stCxn id="76" idx="3"/>
            <a:endCxn id="74" idx="1"/>
          </p:cNvCxnSpPr>
          <p:nvPr/>
        </p:nvCxnSpPr>
        <p:spPr>
          <a:xfrm>
            <a:off x="2254430" y="4622074"/>
            <a:ext cx="1420724" cy="1236369"/>
          </a:xfrm>
          <a:prstGeom prst="straightConnector1">
            <a:avLst/>
          </a:prstGeom>
          <a:noFill/>
          <a:ln w="19050">
            <a:solidFill>
              <a:srgbClr val="00B0F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05" name="矩形 104"/>
          <p:cNvSpPr/>
          <p:nvPr/>
        </p:nvSpPr>
        <p:spPr>
          <a:xfrm>
            <a:off x="974842" y="5003261"/>
            <a:ext cx="1096676" cy="626701"/>
          </a:xfrm>
          <a:prstGeom prst="rect">
            <a:avLst/>
          </a:prstGeom>
        </p:spPr>
        <p:txBody>
          <a:bodyPr wrap="square" lIns="36000" tIns="36000" rIns="36000" bIns="36000" anchor="ctr" anchorCtr="0">
            <a:spAutoFit/>
          </a:bodyPr>
          <a:lstStyle/>
          <a:p>
            <a:pPr algn="ctr" fontAlgn="ctr"/>
            <a:r>
              <a:rPr lang="en-US" sz="1200" dirty="0" smtClean="0">
                <a:latin typeface="Huawei Sans" panose="020C0503030203020204" pitchFamily="34" charset="0"/>
              </a:rPr>
              <a:t>Store </a:t>
            </a:r>
          </a:p>
          <a:p>
            <a:pPr algn="ctr" fontAlgn="ctr"/>
            <a:r>
              <a:rPr lang="en-US" sz="1200" dirty="0" smtClean="0">
                <a:latin typeface="Huawei Sans" panose="020C0503030203020204" pitchFamily="34" charset="0"/>
              </a:rPr>
              <a:t>forwarding entries</a:t>
            </a:r>
            <a:endParaRPr lang="en-US" sz="1200" dirty="0">
              <a:latin typeface="Huawei Sans" panose="020C0503030203020204" pitchFamily="34" charset="0"/>
            </a:endParaRPr>
          </a:p>
        </p:txBody>
      </p:sp>
      <p:cxnSp>
        <p:nvCxnSpPr>
          <p:cNvPr id="106" name="直接箭头连接符 105"/>
          <p:cNvCxnSpPr>
            <a:stCxn id="105" idx="3"/>
          </p:cNvCxnSpPr>
          <p:nvPr/>
        </p:nvCxnSpPr>
        <p:spPr>
          <a:xfrm flipV="1">
            <a:off x="2071518" y="4233582"/>
            <a:ext cx="1034317" cy="1083030"/>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a:stCxn id="105" idx="3"/>
          </p:cNvCxnSpPr>
          <p:nvPr/>
        </p:nvCxnSpPr>
        <p:spPr>
          <a:xfrm flipV="1">
            <a:off x="2071518" y="4637052"/>
            <a:ext cx="1142585" cy="679560"/>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a:stCxn id="105" idx="3"/>
          </p:cNvCxnSpPr>
          <p:nvPr/>
        </p:nvCxnSpPr>
        <p:spPr>
          <a:xfrm flipV="1">
            <a:off x="2071518" y="5065944"/>
            <a:ext cx="990467" cy="250668"/>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a:stCxn id="105" idx="3"/>
          </p:cNvCxnSpPr>
          <p:nvPr/>
        </p:nvCxnSpPr>
        <p:spPr>
          <a:xfrm>
            <a:off x="2071518" y="5316612"/>
            <a:ext cx="990467" cy="96219"/>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3643861" y="3438239"/>
            <a:ext cx="1290205" cy="2790017"/>
          </a:xfrm>
          <a:prstGeom prst="rect">
            <a:avLst/>
          </a:prstGeom>
          <a:solidFill>
            <a:schemeClr val="bg1">
              <a:lumMod val="65000"/>
              <a:alpha val="19000"/>
            </a:schemeClr>
          </a:solidFill>
          <a:ln w="9525" cap="flat" cmpd="sng" algn="ctr">
            <a:solidFill>
              <a:schemeClr val="bg1">
                <a:lumMod val="75000"/>
              </a:schemeClr>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直接箭头连接符 110"/>
          <p:cNvCxnSpPr/>
          <p:nvPr/>
        </p:nvCxnSpPr>
        <p:spPr>
          <a:xfrm flipV="1">
            <a:off x="4275105" y="2950057"/>
            <a:ext cx="0" cy="478944"/>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Rectangle 85"/>
          <p:cNvSpPr/>
          <p:nvPr/>
        </p:nvSpPr>
        <p:spPr>
          <a:xfrm>
            <a:off x="4069001" y="3056581"/>
            <a:ext cx="2439056" cy="257369"/>
          </a:xfrm>
          <a:prstGeom prst="rect">
            <a:avLst/>
          </a:prstGeom>
        </p:spPr>
        <p:txBody>
          <a:bodyPr wrap="square" lIns="36000" tIns="36000" rIns="36000" bIns="36000" anchor="ctr" anchorCtr="0">
            <a:spAutoFit/>
          </a:bodyPr>
          <a:lstStyle/>
          <a:p>
            <a:pPr algn="ctr" defTabSz="914034" fontAlgn="ctr">
              <a:defRPr/>
            </a:pPr>
            <a:r>
              <a:rPr lang="en-US" sz="1200" dirty="0" smtClean="0">
                <a:solidFill>
                  <a:prstClr val="black"/>
                </a:solidFill>
                <a:latin typeface="Huawei Sans" panose="020C0503030203020204" pitchFamily="34" charset="0"/>
              </a:rPr>
              <a:t>Deliver forwarding entries</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093686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1857485"/>
          </a:xfrm>
        </p:spPr>
        <p:txBody>
          <a:bodyPr/>
          <a:lstStyle/>
          <a:p>
            <a:r>
              <a:rPr lang="en-US" altLang="zh-CN" sz="1600" dirty="0"/>
              <a:t>Service packets of high-end devices are not processed by the CPU of the MPU, and forwarding information is queried by the LPU.</a:t>
            </a:r>
          </a:p>
          <a:p>
            <a:r>
              <a:rPr lang="en-US" altLang="zh-CN" sz="1600" dirty="0"/>
              <a:t>The forwarding information on the LPU does not exist in forwarding entries (such as the IP routing table and MAC address table) of the MPU. After generating forwarding entries, the MPU generates corresponding forwarding information and delivers the information to the LPU.</a:t>
            </a:r>
          </a:p>
          <a:p>
            <a:endParaRPr lang="zh-CN" altLang="en-US" sz="1600" dirty="0"/>
          </a:p>
        </p:txBody>
      </p:sp>
      <p:sp>
        <p:nvSpPr>
          <p:cNvPr id="2" name="标题 1"/>
          <p:cNvSpPr>
            <a:spLocks noGrp="1"/>
          </p:cNvSpPr>
          <p:nvPr>
            <p:ph type="title"/>
          </p:nvPr>
        </p:nvSpPr>
        <p:spPr/>
        <p:txBody>
          <a:bodyPr/>
          <a:lstStyle/>
          <a:p>
            <a:r>
              <a:rPr lang="en-US" smtClean="0"/>
              <a:t>Forwarding Information</a:t>
            </a:r>
            <a:endParaRPr lang="en-US" altLang="zh-CN" dirty="0">
              <a:sym typeface="Huawei Sans" panose="020C0503030203020204" pitchFamily="34" charset="0"/>
            </a:endParaRPr>
          </a:p>
        </p:txBody>
      </p:sp>
      <p:sp>
        <p:nvSpPr>
          <p:cNvPr id="14" name="圆角矩形 13"/>
          <p:cNvSpPr>
            <a:spLocks/>
          </p:cNvSpPr>
          <p:nvPr/>
        </p:nvSpPr>
        <p:spPr>
          <a:xfrm>
            <a:off x="3899472" y="4183764"/>
            <a:ext cx="4525525" cy="417336"/>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Rectangle 85"/>
          <p:cNvSpPr/>
          <p:nvPr/>
        </p:nvSpPr>
        <p:spPr>
          <a:xfrm>
            <a:off x="5580537" y="4229381"/>
            <a:ext cx="1163393" cy="261610"/>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MPU</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75"/>
          <p:cNvSpPr/>
          <p:nvPr/>
        </p:nvSpPr>
        <p:spPr>
          <a:xfrm>
            <a:off x="4346460" y="4234748"/>
            <a:ext cx="1020681" cy="296920"/>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ctr" fontAlgn="ctr">
              <a:spcAft>
                <a:spcPts val="600"/>
              </a:spcAft>
            </a:pPr>
            <a:r>
              <a:rPr lang="en-US" sz="1100" dirty="0" smtClean="0">
                <a:solidFill>
                  <a:schemeClr val="bg1"/>
                </a:solidFill>
                <a:latin typeface="Huawei Sans" panose="020C0503030203020204" pitchFamily="34" charset="0"/>
              </a:rPr>
              <a:t>MPU's CPU</a:t>
            </a:r>
            <a:endParaRPr lang="en-US" sz="1100" dirty="0">
              <a:solidFill>
                <a:schemeClr val="bg1"/>
              </a:solidFill>
              <a:latin typeface="Huawei Sans" panose="020C0503030203020204" pitchFamily="34" charset="0"/>
            </a:endParaRPr>
          </a:p>
        </p:txBody>
      </p:sp>
      <p:sp>
        <p:nvSpPr>
          <p:cNvPr id="98" name="任意多边形 97"/>
          <p:cNvSpPr/>
          <p:nvPr/>
        </p:nvSpPr>
        <p:spPr>
          <a:xfrm>
            <a:off x="3294363" y="3647935"/>
            <a:ext cx="971171" cy="895000"/>
          </a:xfrm>
          <a:custGeom>
            <a:avLst/>
            <a:gdLst>
              <a:gd name="connsiteX0" fmla="*/ 971550 w 971550"/>
              <a:gd name="connsiteY0" fmla="*/ 590550 h 895350"/>
              <a:gd name="connsiteX1" fmla="*/ 971550 w 971550"/>
              <a:gd name="connsiteY1" fmla="*/ 895350 h 895350"/>
              <a:gd name="connsiteX2" fmla="*/ 0 w 971550"/>
              <a:gd name="connsiteY2" fmla="*/ 895350 h 895350"/>
              <a:gd name="connsiteX3" fmla="*/ 0 w 971550"/>
              <a:gd name="connsiteY3" fmla="*/ 0 h 895350"/>
              <a:gd name="connsiteX4" fmla="*/ 971550 w 971550"/>
              <a:gd name="connsiteY4" fmla="*/ 590550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0" h="895350">
                <a:moveTo>
                  <a:pt x="971550" y="590550"/>
                </a:moveTo>
                <a:lnTo>
                  <a:pt x="971550" y="895350"/>
                </a:lnTo>
                <a:lnTo>
                  <a:pt x="0" y="895350"/>
                </a:lnTo>
                <a:lnTo>
                  <a:pt x="0" y="0"/>
                </a:lnTo>
                <a:lnTo>
                  <a:pt x="971550" y="590550"/>
                </a:lnTo>
                <a:close/>
              </a:path>
            </a:pathLst>
          </a:custGeom>
          <a:gradFill flip="none" rotWithShape="1">
            <a:gsLst>
              <a:gs pos="0">
                <a:srgbClr val="00B0F0"/>
              </a:gs>
              <a:gs pos="53000">
                <a:sysClr val="window" lastClr="FFFFFF"/>
              </a:gs>
            </a:gsLst>
            <a:lin ang="10800000" scaled="1"/>
            <a:tileRect/>
          </a:gradFill>
          <a:ln w="12700" cap="flat" cmpd="sng" algn="ctr">
            <a:noFill/>
            <a:prstDash val="solid"/>
            <a:miter lim="800000"/>
          </a:ln>
          <a:effectLst/>
        </p:spPr>
        <p:txBody>
          <a:bodyPr rtlCol="0" anchor="ctr"/>
          <a:lstStyle/>
          <a:p>
            <a:pPr algn="ctr" defTabSz="914034" fontAlgn="ctr"/>
            <a:endParaRPr lang="en-US" altLang="zh-CN" sz="1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a:spLocks/>
          </p:cNvSpPr>
          <p:nvPr/>
        </p:nvSpPr>
        <p:spPr>
          <a:xfrm>
            <a:off x="1594178" y="5434743"/>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85"/>
          <p:cNvSpPr/>
          <p:nvPr/>
        </p:nvSpPr>
        <p:spPr>
          <a:xfrm>
            <a:off x="2262767" y="5543204"/>
            <a:ext cx="1417122" cy="261610"/>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LPU</a:t>
            </a:r>
            <a:endParaRPr lang="en-US" sz="1100" dirty="0">
              <a:latin typeface="Huawei Sans" panose="020C0503030203020204" pitchFamily="34" charset="0"/>
            </a:endParaRPr>
          </a:p>
        </p:txBody>
      </p:sp>
      <p:sp>
        <p:nvSpPr>
          <p:cNvPr id="52" name="圆角矩形 51"/>
          <p:cNvSpPr>
            <a:spLocks/>
          </p:cNvSpPr>
          <p:nvPr/>
        </p:nvSpPr>
        <p:spPr>
          <a:xfrm>
            <a:off x="4583860" y="5434743"/>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Rectangle 85"/>
          <p:cNvSpPr/>
          <p:nvPr/>
        </p:nvSpPr>
        <p:spPr>
          <a:xfrm>
            <a:off x="5252449" y="5543204"/>
            <a:ext cx="1417122" cy="261610"/>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LPU</a:t>
            </a:r>
            <a:endParaRPr lang="en-US" sz="1100" dirty="0">
              <a:latin typeface="Huawei Sans" panose="020C0503030203020204" pitchFamily="34" charset="0"/>
            </a:endParaRPr>
          </a:p>
        </p:txBody>
      </p:sp>
      <p:sp>
        <p:nvSpPr>
          <p:cNvPr id="56" name="圆角矩形 55"/>
          <p:cNvSpPr>
            <a:spLocks/>
          </p:cNvSpPr>
          <p:nvPr/>
        </p:nvSpPr>
        <p:spPr>
          <a:xfrm>
            <a:off x="7678276" y="5434743"/>
            <a:ext cx="2754301" cy="524578"/>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85"/>
          <p:cNvSpPr/>
          <p:nvPr/>
        </p:nvSpPr>
        <p:spPr>
          <a:xfrm>
            <a:off x="8346865" y="5543204"/>
            <a:ext cx="1417122" cy="261610"/>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LPU</a:t>
            </a:r>
            <a:endParaRPr lang="en-US" sz="1100" dirty="0">
              <a:latin typeface="Huawei Sans" panose="020C0503030203020204" pitchFamily="34" charset="0"/>
            </a:endParaRPr>
          </a:p>
        </p:txBody>
      </p:sp>
      <p:grpSp>
        <p:nvGrpSpPr>
          <p:cNvPr id="99" name="组合 98"/>
          <p:cNvGrpSpPr/>
          <p:nvPr/>
        </p:nvGrpSpPr>
        <p:grpSpPr>
          <a:xfrm>
            <a:off x="1769578" y="3045510"/>
            <a:ext cx="1811672" cy="1811672"/>
            <a:chOff x="1551473" y="2389734"/>
            <a:chExt cx="1812380" cy="1812380"/>
          </a:xfrm>
        </p:grpSpPr>
        <p:sp>
          <p:nvSpPr>
            <p:cNvPr id="64" name="椭圆 63"/>
            <p:cNvSpPr/>
            <p:nvPr/>
          </p:nvSpPr>
          <p:spPr>
            <a:xfrm>
              <a:off x="1551473" y="2389734"/>
              <a:ext cx="1812380" cy="181238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a:xfrm>
              <a:off x="1960975" y="3615065"/>
              <a:ext cx="993375" cy="3268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FIB table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p:cNvGrpSpPr/>
            <p:nvPr/>
          </p:nvGrpSpPr>
          <p:grpSpPr>
            <a:xfrm>
              <a:off x="1875738" y="2841485"/>
              <a:ext cx="1163847" cy="773580"/>
              <a:chOff x="2954973" y="3460232"/>
              <a:chExt cx="1163847" cy="773580"/>
            </a:xfrm>
          </p:grpSpPr>
          <p:sp>
            <p:nvSpPr>
              <p:cNvPr id="82" name="下箭头 63"/>
              <p:cNvSpPr/>
              <p:nvPr/>
            </p:nvSpPr>
            <p:spPr>
              <a:xfrm rot="10800000" flipV="1">
                <a:off x="3133503" y="3460232"/>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Rectangle 85"/>
              <p:cNvSpPr/>
              <p:nvPr/>
            </p:nvSpPr>
            <p:spPr>
              <a:xfrm>
                <a:off x="2954973" y="3578249"/>
                <a:ext cx="1163847" cy="261712"/>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Generation</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矩形 79"/>
            <p:cNvSpPr/>
            <p:nvPr/>
          </p:nvSpPr>
          <p:spPr>
            <a:xfrm>
              <a:off x="1960975" y="2582863"/>
              <a:ext cx="993375" cy="3930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IP routing table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5" name="直接箭头连接符 84"/>
          <p:cNvCxnSpPr>
            <a:endCxn id="16" idx="2"/>
          </p:cNvCxnSpPr>
          <p:nvPr/>
        </p:nvCxnSpPr>
        <p:spPr>
          <a:xfrm flipV="1">
            <a:off x="2856385" y="4531669"/>
            <a:ext cx="2000416" cy="903074"/>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stCxn id="52" idx="0"/>
            <a:endCxn id="16" idx="2"/>
          </p:cNvCxnSpPr>
          <p:nvPr/>
        </p:nvCxnSpPr>
        <p:spPr>
          <a:xfrm flipH="1" flipV="1">
            <a:off x="4856800" y="4531669"/>
            <a:ext cx="1104211" cy="903074"/>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endCxn id="16" idx="2"/>
          </p:cNvCxnSpPr>
          <p:nvPr/>
        </p:nvCxnSpPr>
        <p:spPr>
          <a:xfrm flipH="1" flipV="1">
            <a:off x="4856801" y="4531669"/>
            <a:ext cx="4226502" cy="903074"/>
          </a:xfrm>
          <a:prstGeom prst="straightConnector1">
            <a:avLst/>
          </a:prstGeom>
          <a:ln w="381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3423558" y="4815007"/>
            <a:ext cx="992987" cy="3266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FIB table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a:xfrm>
            <a:off x="4995899" y="4815007"/>
            <a:ext cx="992987" cy="3266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FIB table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a:xfrm>
            <a:off x="6345174" y="4815007"/>
            <a:ext cx="992987" cy="3266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FIB table</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1594177" y="5877311"/>
            <a:ext cx="8838400" cy="553998"/>
          </a:xfrm>
          <a:prstGeom prst="rect">
            <a:avLst/>
          </a:prstGeom>
        </p:spPr>
        <p:txBody>
          <a:bodyPr wrap="square">
            <a:spAutoFit/>
          </a:bodyPr>
          <a:lstStyle/>
          <a:p>
            <a:pPr defTabSz="1218816" fontAlgn="ctr">
              <a:lnSpc>
                <a:spcPct val="125000"/>
              </a:lnSpc>
              <a:spcAft>
                <a:spcPts val="600"/>
              </a:spcAft>
            </a:pPr>
            <a:r>
              <a:rPr lang="en-US" sz="1200" dirty="0" smtClean="0">
                <a:solidFill>
                  <a:prstClr val="black"/>
                </a:solidFill>
                <a:latin typeface="Huawei Sans" panose="020C0503030203020204" pitchFamily="34" charset="0"/>
              </a:rPr>
              <a:t>The IP routing table is used as an example. After the routing table is generated, the MPU generates the FIB table based on the routing table and delivers the FIB table to the LPU. The LPU then forwards packets based on the FIB table.</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4823864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2568378"/>
          </a:xfrm>
        </p:spPr>
        <p:txBody>
          <a:bodyPr/>
          <a:lstStyle/>
          <a:p>
            <a:r>
              <a:rPr lang="en-US" altLang="zh-CN" sz="1600" dirty="0"/>
              <a:t>The PFE, usually an NP or ASIC chip, is responsible for packet forwarding on an LPU. The LPU directly forwards packets without the involvement of the MPU.</a:t>
            </a:r>
          </a:p>
          <a:p>
            <a:r>
              <a:rPr lang="en-US" altLang="zh-CN" sz="1600" dirty="0"/>
              <a:t>The forwarding plane and control plane of a high-end modular switch are distributed to different components. The MPU on the control plane runs forwarding-related protocols and maintains forwarding entries. The LPU on the forwarding plane can independently complete forwarding based on forwarding information delivered by the control plane. When the MPU on the control plane is heavily loaded, the forwarding plane is not affected. This working mechanism is called forwarding-control decoupling.</a:t>
            </a:r>
          </a:p>
          <a:p>
            <a:endParaRPr lang="zh-CN" altLang="en-US" sz="1600" dirty="0"/>
          </a:p>
        </p:txBody>
      </p:sp>
      <p:sp>
        <p:nvSpPr>
          <p:cNvPr id="2" name="标题 1"/>
          <p:cNvSpPr>
            <a:spLocks noGrp="1"/>
          </p:cNvSpPr>
          <p:nvPr>
            <p:ph type="title"/>
          </p:nvPr>
        </p:nvSpPr>
        <p:spPr/>
        <p:txBody>
          <a:bodyPr/>
          <a:lstStyle/>
          <a:p>
            <a:r>
              <a:rPr lang="en-US" smtClean="0"/>
              <a:t>Hardware-based Forwarding</a:t>
            </a:r>
            <a:endParaRPr lang="en-US" altLang="zh-CN" dirty="0">
              <a:sym typeface="Huawei Sans" panose="020C0503030203020204" pitchFamily="34" charset="0"/>
            </a:endParaRPr>
          </a:p>
        </p:txBody>
      </p:sp>
      <p:grpSp>
        <p:nvGrpSpPr>
          <p:cNvPr id="45" name="组合 44"/>
          <p:cNvGrpSpPr/>
          <p:nvPr/>
        </p:nvGrpSpPr>
        <p:grpSpPr>
          <a:xfrm>
            <a:off x="5473705" y="4315540"/>
            <a:ext cx="1011873" cy="1027292"/>
            <a:chOff x="4975170" y="2487086"/>
            <a:chExt cx="1012268" cy="1027693"/>
          </a:xfrm>
        </p:grpSpPr>
        <p:sp>
          <p:nvSpPr>
            <p:cNvPr id="46" name="圆角矩形 45"/>
            <p:cNvSpPr/>
            <p:nvPr/>
          </p:nvSpPr>
          <p:spPr>
            <a:xfrm>
              <a:off x="4975170" y="2487086"/>
              <a:ext cx="1012268" cy="1027693"/>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a:xfrm>
              <a:off x="5278926" y="2856141"/>
              <a:ext cx="436508" cy="261712"/>
            </a:xfrm>
            <a:prstGeom prst="rect">
              <a:avLst/>
            </a:prstGeom>
          </p:spPr>
          <p:txBody>
            <a:bodyPr wrap="none">
              <a:spAutoFit/>
            </a:bodyPr>
            <a:lstStyle/>
            <a:p>
              <a:pPr lvl="0" algn="ctr" fontAlgn="ctr"/>
              <a:r>
                <a:rPr lang="en-US" sz="1100" dirty="0" smtClean="0">
                  <a:solidFill>
                    <a:srgbClr val="1D1D1A"/>
                  </a:solidFill>
                  <a:latin typeface="Huawei Sans" panose="020C0503030203020204" pitchFamily="34" charset="0"/>
                </a:rPr>
                <a:t>SFU</a:t>
              </a:r>
              <a:endParaRPr lang="en-US" sz="1100" dirty="0">
                <a:solidFill>
                  <a:srgbClr val="1D1D1A"/>
                </a:solidFill>
                <a:latin typeface="Huawei Sans" panose="020C0503030203020204" pitchFamily="34" charset="0"/>
              </a:endParaRPr>
            </a:p>
          </p:txBody>
        </p:sp>
      </p:grpSp>
      <p:cxnSp>
        <p:nvCxnSpPr>
          <p:cNvPr id="48" name="直接箭头连接符 47"/>
          <p:cNvCxnSpPr>
            <a:stCxn id="53" idx="3"/>
            <a:endCxn id="46" idx="1"/>
          </p:cNvCxnSpPr>
          <p:nvPr/>
        </p:nvCxnSpPr>
        <p:spPr>
          <a:xfrm>
            <a:off x="4514278" y="4829186"/>
            <a:ext cx="959427"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7193794" y="4315540"/>
            <a:ext cx="2734932" cy="1027291"/>
            <a:chOff x="6381606" y="2487087"/>
            <a:chExt cx="2736000" cy="1027692"/>
          </a:xfrm>
        </p:grpSpPr>
        <p:sp>
          <p:nvSpPr>
            <p:cNvPr id="50" name="圆角矩形 49"/>
            <p:cNvSpPr>
              <a:spLocks/>
            </p:cNvSpPr>
            <p:nvPr/>
          </p:nvSpPr>
          <p:spPr>
            <a:xfrm>
              <a:off x="6381606" y="2487087"/>
              <a:ext cx="2736000" cy="1027692"/>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85"/>
            <p:cNvSpPr/>
            <p:nvPr/>
          </p:nvSpPr>
          <p:spPr>
            <a:xfrm>
              <a:off x="6381606" y="2828388"/>
              <a:ext cx="2736000" cy="261712"/>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Downlink LPU</a:t>
              </a:r>
              <a:endParaRPr lang="en-US" sz="1100" dirty="0">
                <a:latin typeface="Huawei Sans" panose="020C0503030203020204" pitchFamily="34" charset="0"/>
              </a:endParaRPr>
            </a:p>
          </p:txBody>
        </p:sp>
      </p:grpSp>
      <p:grpSp>
        <p:nvGrpSpPr>
          <p:cNvPr id="52" name="组合 51"/>
          <p:cNvGrpSpPr/>
          <p:nvPr/>
        </p:nvGrpSpPr>
        <p:grpSpPr>
          <a:xfrm>
            <a:off x="1761410" y="4324476"/>
            <a:ext cx="2770804" cy="1009421"/>
            <a:chOff x="1261425" y="2487086"/>
            <a:chExt cx="2771886" cy="1009815"/>
          </a:xfrm>
        </p:grpSpPr>
        <p:sp>
          <p:nvSpPr>
            <p:cNvPr id="53" name="圆角矩形 52"/>
            <p:cNvSpPr>
              <a:spLocks/>
            </p:cNvSpPr>
            <p:nvPr/>
          </p:nvSpPr>
          <p:spPr>
            <a:xfrm>
              <a:off x="1279368" y="2487086"/>
              <a:ext cx="2736000" cy="1009815"/>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Rectangle 85"/>
            <p:cNvSpPr/>
            <p:nvPr/>
          </p:nvSpPr>
          <p:spPr>
            <a:xfrm>
              <a:off x="1261425" y="2487087"/>
              <a:ext cx="2771886" cy="261712"/>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Uplink LPU</a:t>
              </a:r>
              <a:endParaRPr lang="en-US" sz="1100" dirty="0">
                <a:latin typeface="Huawei Sans" panose="020C0503030203020204" pitchFamily="34" charset="0"/>
              </a:endParaRPr>
            </a:p>
          </p:txBody>
        </p:sp>
        <p:sp>
          <p:nvSpPr>
            <p:cNvPr id="55" name="圆角矩形 75"/>
            <p:cNvSpPr/>
            <p:nvPr/>
          </p:nvSpPr>
          <p:spPr>
            <a:xfrm>
              <a:off x="2236148" y="3098203"/>
              <a:ext cx="822440" cy="28247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ctr" fontAlgn="ctr">
                <a:spcAft>
                  <a:spcPts val="600"/>
                </a:spcAft>
              </a:pPr>
              <a:r>
                <a:rPr lang="en-US" sz="1100" dirty="0" smtClean="0">
                  <a:solidFill>
                    <a:schemeClr val="bg1"/>
                  </a:solidFill>
                  <a:latin typeface="Huawei Sans" panose="020C0503030203020204" pitchFamily="34" charset="0"/>
                </a:rPr>
                <a:t>FIB table</a:t>
              </a: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75"/>
            <p:cNvSpPr/>
            <p:nvPr/>
          </p:nvSpPr>
          <p:spPr>
            <a:xfrm>
              <a:off x="1695572" y="2824533"/>
              <a:ext cx="1770540" cy="635948"/>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fontAlgn="ctr">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85"/>
            <p:cNvSpPr/>
            <p:nvPr/>
          </p:nvSpPr>
          <p:spPr>
            <a:xfrm>
              <a:off x="2213606" y="2793052"/>
              <a:ext cx="867525" cy="261712"/>
            </a:xfrm>
            <a:prstGeom prst="rect">
              <a:avLst/>
            </a:prstGeom>
          </p:spPr>
          <p:txBody>
            <a:bodyPr wrap="square">
              <a:spAutoFit/>
            </a:bodyPr>
            <a:lstStyle/>
            <a:p>
              <a:pPr algn="ctr" defTabSz="914034" fontAlgn="ctr">
                <a:defRPr/>
              </a:pPr>
              <a:r>
                <a:rPr lang="en-US" sz="1100" dirty="0" smtClean="0">
                  <a:solidFill>
                    <a:prstClr val="black"/>
                  </a:solidFill>
                  <a:latin typeface="Huawei Sans" panose="020C0503030203020204" pitchFamily="34" charset="0"/>
                </a:rPr>
                <a:t>PFE</a:t>
              </a:r>
              <a:endParaRPr lang="en-US" sz="1100" dirty="0">
                <a:solidFill>
                  <a:prstClr val="black"/>
                </a:solidFill>
                <a:latin typeface="Huawei Sans" panose="020C0503030203020204" pitchFamily="34" charset="0"/>
              </a:endParaRPr>
            </a:p>
          </p:txBody>
        </p:sp>
      </p:grpSp>
      <p:cxnSp>
        <p:nvCxnSpPr>
          <p:cNvPr id="58" name="直接箭头连接符 57"/>
          <p:cNvCxnSpPr>
            <a:stCxn id="46" idx="3"/>
            <a:endCxn id="50" idx="1"/>
          </p:cNvCxnSpPr>
          <p:nvPr/>
        </p:nvCxnSpPr>
        <p:spPr>
          <a:xfrm flipV="1">
            <a:off x="6485578" y="4829186"/>
            <a:ext cx="708216" cy="1"/>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1066383" y="4829186"/>
            <a:ext cx="695027"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85"/>
          <p:cNvSpPr/>
          <p:nvPr/>
        </p:nvSpPr>
        <p:spPr>
          <a:xfrm>
            <a:off x="1753793" y="4599557"/>
            <a:ext cx="570526" cy="276999"/>
          </a:xfrm>
          <a:prstGeom prst="rect">
            <a:avLst/>
          </a:prstGeom>
        </p:spPr>
        <p:txBody>
          <a:bodyPr wrap="square">
            <a:spAutoFit/>
          </a:bodyPr>
          <a:lstStyle/>
          <a:p>
            <a:pPr algn="ctr" defTabSz="914034" fontAlgn="ctr">
              <a:defRPr/>
            </a:pP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62" name="Rectangle 85"/>
          <p:cNvSpPr/>
          <p:nvPr/>
        </p:nvSpPr>
        <p:spPr>
          <a:xfrm>
            <a:off x="4000525" y="4599557"/>
            <a:ext cx="570526" cy="276999"/>
          </a:xfrm>
          <a:prstGeom prst="rect">
            <a:avLst/>
          </a:prstGeom>
        </p:spPr>
        <p:txBody>
          <a:bodyPr wrap="square">
            <a:spAutoFit/>
          </a:bodyPr>
          <a:lstStyle/>
          <a:p>
            <a:pPr algn="ctr" defTabSz="914034" fontAlgn="ctr">
              <a:defRPr/>
            </a:pPr>
            <a:r>
              <a:rPr lang="en-US" sz="1200" dirty="0" smtClean="0">
                <a:latin typeface="Huawei Sans" panose="020C0503030203020204" pitchFamily="34" charset="0"/>
              </a:rPr>
              <a:t>…</a:t>
            </a:r>
            <a:endParaRPr lang="en-US" sz="1200" dirty="0">
              <a:latin typeface="Huawei Sans" panose="020C0503030203020204" pitchFamily="34" charset="0"/>
            </a:endParaRPr>
          </a:p>
        </p:txBody>
      </p:sp>
      <p:cxnSp>
        <p:nvCxnSpPr>
          <p:cNvPr id="64" name="直接箭头连接符 63"/>
          <p:cNvCxnSpPr/>
          <p:nvPr/>
        </p:nvCxnSpPr>
        <p:spPr>
          <a:xfrm>
            <a:off x="9928726" y="4829186"/>
            <a:ext cx="695027"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85"/>
          <p:cNvSpPr/>
          <p:nvPr/>
        </p:nvSpPr>
        <p:spPr>
          <a:xfrm>
            <a:off x="726905" y="4497857"/>
            <a:ext cx="1163393" cy="261610"/>
          </a:xfrm>
          <a:prstGeom prst="rect">
            <a:avLst/>
          </a:prstGeom>
        </p:spPr>
        <p:txBody>
          <a:bodyPr wrap="square">
            <a:spAutoFit/>
          </a:bodyPr>
          <a:lstStyle/>
          <a:p>
            <a:pPr algn="ctr" defTabSz="914034" fontAlgn="ctr">
              <a:defRPr/>
            </a:pPr>
            <a:r>
              <a:rPr lang="en-US" sz="1100" dirty="0" smtClean="0">
                <a:latin typeface="Huawei Sans" panose="020C0503030203020204" pitchFamily="34" charset="0"/>
              </a:rPr>
              <a:t>Service packet</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a:xfrm>
            <a:off x="1779346" y="5417220"/>
            <a:ext cx="8149380" cy="261610"/>
          </a:xfrm>
          <a:prstGeom prst="rect">
            <a:avLst/>
          </a:prstGeom>
        </p:spPr>
        <p:txBody>
          <a:bodyPr wrap="square">
            <a:spAutoFit/>
          </a:bodyPr>
          <a:lstStyle/>
          <a:p>
            <a:pPr algn="ctr" defTabSz="1218816" fontAlgn="ctr">
              <a:spcAft>
                <a:spcPts val="600"/>
              </a:spcAft>
            </a:pPr>
            <a:r>
              <a:rPr lang="en-US" sz="1100" dirty="0" smtClean="0">
                <a:solidFill>
                  <a:prstClr val="black"/>
                </a:solidFill>
                <a:latin typeface="Huawei Sans" panose="020C0503030203020204" pitchFamily="34" charset="0"/>
              </a:rPr>
              <a:t>Service packets are forwarded by the LPU and SFU independently, without the participation of the MPU.</a:t>
            </a:r>
            <a:endParaRPr lang="en-US" sz="11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7336460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p:cNvSpPr>
            <a:spLocks noGrp="1"/>
          </p:cNvSpPr>
          <p:nvPr>
            <p:ph type="body" sz="quarter" idx="10"/>
          </p:nvPr>
        </p:nvSpPr>
        <p:spPr>
          <a:xfrm>
            <a:off x="451877" y="1242453"/>
            <a:ext cx="11306175" cy="1100530"/>
          </a:xfrm>
        </p:spPr>
        <p:txBody>
          <a:bodyPr/>
          <a:lstStyle/>
          <a:p>
            <a:pPr marL="0" indent="0">
              <a:buNone/>
            </a:pPr>
            <a:r>
              <a:rPr lang="en-US" altLang="zh-CN" sz="1600" dirty="0"/>
              <a:t>Protocol packets received by a device, such as OSPF packets, IS-IS packets, BGP packets, ARP packets, STP BPDUs, and ICMP Request packets, need to be processed by the control plane of the device. That is, these packets are sent to the CPU of the MPU for processing.</a:t>
            </a:r>
          </a:p>
          <a:p>
            <a:endParaRPr lang="zh-CN" altLang="en-US" sz="1600" dirty="0"/>
          </a:p>
        </p:txBody>
      </p:sp>
      <p:sp>
        <p:nvSpPr>
          <p:cNvPr id="2" name="标题 1"/>
          <p:cNvSpPr>
            <a:spLocks noGrp="1"/>
          </p:cNvSpPr>
          <p:nvPr>
            <p:ph type="title"/>
          </p:nvPr>
        </p:nvSpPr>
        <p:spPr/>
        <p:txBody>
          <a:bodyPr/>
          <a:lstStyle/>
          <a:p>
            <a:r>
              <a:rPr lang="en-US" smtClean="0"/>
              <a:t>Processing of Protocol Packets</a:t>
            </a:r>
            <a:endParaRPr lang="en-US" altLang="zh-CN" dirty="0">
              <a:sym typeface="Huawei Sans" panose="020C0503030203020204" pitchFamily="34" charset="0"/>
            </a:endParaRPr>
          </a:p>
        </p:txBody>
      </p:sp>
      <p:sp>
        <p:nvSpPr>
          <p:cNvPr id="4" name="圆角矩形 3"/>
          <p:cNvSpPr>
            <a:spLocks/>
          </p:cNvSpPr>
          <p:nvPr/>
        </p:nvSpPr>
        <p:spPr>
          <a:xfrm>
            <a:off x="1781442" y="4099141"/>
            <a:ext cx="7938613" cy="151197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a:spLocks/>
          </p:cNvSpPr>
          <p:nvPr/>
        </p:nvSpPr>
        <p:spPr>
          <a:xfrm>
            <a:off x="1793057" y="2410621"/>
            <a:ext cx="7938613" cy="151197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2225348" y="2905815"/>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Receive optical/electrical signals</a:t>
            </a:r>
            <a:endParaRPr lang="en-US" sz="1100" dirty="0">
              <a:solidFill>
                <a:srgbClr val="FFFFFF"/>
              </a:solidFill>
              <a:latin typeface="Huawei Sans" panose="020C0503030203020204" pitchFamily="34" charset="0"/>
            </a:endParaRPr>
          </a:p>
        </p:txBody>
      </p:sp>
      <p:sp>
        <p:nvSpPr>
          <p:cNvPr id="7" name="圆角矩形 6"/>
          <p:cNvSpPr/>
          <p:nvPr/>
        </p:nvSpPr>
        <p:spPr>
          <a:xfrm>
            <a:off x="4263783" y="2905815"/>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Perform ingress processing</a:t>
            </a:r>
            <a:endParaRPr lang="en-US" sz="1100" dirty="0">
              <a:solidFill>
                <a:srgbClr val="FFFFFF"/>
              </a:solidFill>
              <a:latin typeface="Huawei Sans" panose="020C0503030203020204" pitchFamily="34" charset="0"/>
            </a:endParaRPr>
          </a:p>
        </p:txBody>
      </p:sp>
      <p:sp>
        <p:nvSpPr>
          <p:cNvPr id="8" name="圆角矩形 7"/>
          <p:cNvSpPr/>
          <p:nvPr/>
        </p:nvSpPr>
        <p:spPr>
          <a:xfrm>
            <a:off x="6302219" y="2905815"/>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Search entries and forward packets</a:t>
            </a:r>
            <a:endParaRPr lang="en-US" sz="1100" dirty="0">
              <a:solidFill>
                <a:srgbClr val="FFFFFF"/>
              </a:solidFill>
              <a:latin typeface="Huawei Sans" panose="020C0503030203020204" pitchFamily="34" charset="0"/>
            </a:endParaRPr>
          </a:p>
        </p:txBody>
      </p:sp>
      <p:sp>
        <p:nvSpPr>
          <p:cNvPr id="9" name="圆角矩形 8"/>
          <p:cNvSpPr/>
          <p:nvPr/>
        </p:nvSpPr>
        <p:spPr>
          <a:xfrm>
            <a:off x="8340654" y="2905815"/>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Fragment packets</a:t>
            </a:r>
            <a:endParaRPr lang="en-US" sz="1100" dirty="0">
              <a:solidFill>
                <a:srgbClr val="FFFFFF"/>
              </a:solidFill>
              <a:latin typeface="Huawei Sans" panose="020C0503030203020204" pitchFamily="34" charset="0"/>
            </a:endParaRPr>
          </a:p>
        </p:txBody>
      </p:sp>
      <p:sp>
        <p:nvSpPr>
          <p:cNvPr id="10" name="圆角矩形 9"/>
          <p:cNvSpPr/>
          <p:nvPr/>
        </p:nvSpPr>
        <p:spPr>
          <a:xfrm>
            <a:off x="8340654" y="4308873"/>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Reassemble packets</a:t>
            </a:r>
            <a:endParaRPr lang="en-US" sz="1100" dirty="0">
              <a:solidFill>
                <a:srgbClr val="FFFFFF"/>
              </a:solidFill>
              <a:latin typeface="Huawei Sans" panose="020C0503030203020204" pitchFamily="34" charset="0"/>
            </a:endParaRPr>
          </a:p>
        </p:txBody>
      </p:sp>
      <p:sp>
        <p:nvSpPr>
          <p:cNvPr id="11" name="圆角矩形 10"/>
          <p:cNvSpPr/>
          <p:nvPr/>
        </p:nvSpPr>
        <p:spPr>
          <a:xfrm>
            <a:off x="6302219" y="4308873"/>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Obtain encapsulation information</a:t>
            </a:r>
            <a:endParaRPr lang="en-US" sz="1100" dirty="0">
              <a:solidFill>
                <a:srgbClr val="FFFFFF"/>
              </a:solidFill>
              <a:latin typeface="Huawei Sans" panose="020C0503030203020204" pitchFamily="34" charset="0"/>
            </a:endParaRPr>
          </a:p>
        </p:txBody>
      </p:sp>
      <p:sp>
        <p:nvSpPr>
          <p:cNvPr id="12" name="圆角矩形 11"/>
          <p:cNvSpPr/>
          <p:nvPr/>
        </p:nvSpPr>
        <p:spPr>
          <a:xfrm>
            <a:off x="4263783" y="4308873"/>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Perform egress processing</a:t>
            </a:r>
            <a:endParaRPr lang="en-US" sz="1100" dirty="0">
              <a:solidFill>
                <a:srgbClr val="FFFFFF"/>
              </a:solidFill>
              <a:latin typeface="Huawei Sans" panose="020C0503030203020204" pitchFamily="34" charset="0"/>
            </a:endParaRPr>
          </a:p>
        </p:txBody>
      </p:sp>
      <p:sp>
        <p:nvSpPr>
          <p:cNvPr id="13" name="圆角矩形 12"/>
          <p:cNvSpPr/>
          <p:nvPr/>
        </p:nvSpPr>
        <p:spPr>
          <a:xfrm>
            <a:off x="2225348" y="4308873"/>
            <a:ext cx="1216302" cy="57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Send optical/electrical signals</a:t>
            </a:r>
            <a:endParaRPr lang="en-US" sz="1100" dirty="0">
              <a:solidFill>
                <a:srgbClr val="FFFFFF"/>
              </a:solidFill>
              <a:latin typeface="Huawei Sans" panose="020C0503030203020204" pitchFamily="34" charset="0"/>
            </a:endParaRPr>
          </a:p>
        </p:txBody>
      </p:sp>
      <p:sp>
        <p:nvSpPr>
          <p:cNvPr id="14" name="圆角矩形 75"/>
          <p:cNvSpPr/>
          <p:nvPr/>
        </p:nvSpPr>
        <p:spPr>
          <a:xfrm>
            <a:off x="2090799" y="2822205"/>
            <a:ext cx="1519340" cy="97438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a:xfrm>
            <a:off x="4220039" y="2822205"/>
            <a:ext cx="3365627" cy="97438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75"/>
          <p:cNvSpPr/>
          <p:nvPr/>
        </p:nvSpPr>
        <p:spPr>
          <a:xfrm>
            <a:off x="2090799" y="4242800"/>
            <a:ext cx="1519340" cy="97438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75"/>
          <p:cNvSpPr/>
          <p:nvPr/>
        </p:nvSpPr>
        <p:spPr>
          <a:xfrm>
            <a:off x="4220039" y="4242800"/>
            <a:ext cx="3365627" cy="97438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just"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85"/>
          <p:cNvSpPr/>
          <p:nvPr/>
        </p:nvSpPr>
        <p:spPr>
          <a:xfrm>
            <a:off x="2090799" y="3483160"/>
            <a:ext cx="1519340" cy="241980"/>
          </a:xfrm>
          <a:prstGeom prst="rect">
            <a:avLst/>
          </a:prstGeom>
        </p:spPr>
        <p:txBody>
          <a:bodyPr wrap="square" lIns="36000" tIns="36000" rIns="36000" bIns="36000" anchor="ctr" anchorCtr="0">
            <a:spAutoFit/>
          </a:bodyPr>
          <a:lstStyle/>
          <a:p>
            <a:pPr algn="ctr" defTabSz="914034" fontAlgn="ctr">
              <a:defRPr/>
            </a:pPr>
            <a:r>
              <a:rPr lang="en-US" sz="1100" dirty="0" smtClean="0">
                <a:solidFill>
                  <a:prstClr val="black"/>
                </a:solidFill>
                <a:latin typeface="Huawei Sans" panose="020C0503030203020204" pitchFamily="34" charset="0"/>
              </a:rPr>
              <a:t>LPU</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85"/>
          <p:cNvSpPr/>
          <p:nvPr/>
        </p:nvSpPr>
        <p:spPr>
          <a:xfrm>
            <a:off x="4220038" y="3483160"/>
            <a:ext cx="3365627" cy="241980"/>
          </a:xfrm>
          <a:prstGeom prst="rect">
            <a:avLst/>
          </a:prstGeom>
        </p:spPr>
        <p:txBody>
          <a:bodyPr wrap="square" lIns="36000" tIns="36000" rIns="36000" bIns="36000" anchor="ctr" anchorCtr="0">
            <a:spAutoFit/>
          </a:bodyPr>
          <a:lstStyle/>
          <a:p>
            <a:pPr algn="ctr" defTabSz="914034" fontAlgn="ctr">
              <a:defRPr/>
            </a:pPr>
            <a:r>
              <a:rPr lang="en-US" sz="1100" dirty="0" smtClean="0">
                <a:solidFill>
                  <a:prstClr val="black"/>
                </a:solidFill>
                <a:latin typeface="Huawei Sans" panose="020C0503030203020204" pitchFamily="34" charset="0"/>
              </a:rPr>
              <a:t>PFE</a:t>
            </a:r>
            <a:endParaRPr lang="en-US" sz="1100" dirty="0">
              <a:solidFill>
                <a:prstClr val="black"/>
              </a:solidFill>
              <a:latin typeface="Huawei Sans" panose="020C0503030203020204" pitchFamily="34" charset="0"/>
            </a:endParaRPr>
          </a:p>
        </p:txBody>
      </p:sp>
      <p:sp>
        <p:nvSpPr>
          <p:cNvPr id="20" name="Rectangle 85"/>
          <p:cNvSpPr/>
          <p:nvPr/>
        </p:nvSpPr>
        <p:spPr>
          <a:xfrm>
            <a:off x="2090799" y="4902362"/>
            <a:ext cx="1519340" cy="241980"/>
          </a:xfrm>
          <a:prstGeom prst="rect">
            <a:avLst/>
          </a:prstGeom>
        </p:spPr>
        <p:txBody>
          <a:bodyPr wrap="square" lIns="36000" tIns="36000" rIns="36000" bIns="36000" anchor="ctr" anchorCtr="0">
            <a:spAutoFit/>
          </a:bodyPr>
          <a:lstStyle/>
          <a:p>
            <a:pPr algn="ctr" defTabSz="914034" fontAlgn="ctr">
              <a:defRPr/>
            </a:pPr>
            <a:r>
              <a:rPr lang="en-US" sz="1100" dirty="0" smtClean="0">
                <a:solidFill>
                  <a:prstClr val="black"/>
                </a:solidFill>
                <a:latin typeface="Huawei Sans" panose="020C0503030203020204" pitchFamily="34" charset="0"/>
              </a:rPr>
              <a:t>LPU</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ectangle 85"/>
          <p:cNvSpPr/>
          <p:nvPr/>
        </p:nvSpPr>
        <p:spPr>
          <a:xfrm>
            <a:off x="4220038" y="4902362"/>
            <a:ext cx="3365627" cy="241980"/>
          </a:xfrm>
          <a:prstGeom prst="rect">
            <a:avLst/>
          </a:prstGeom>
        </p:spPr>
        <p:txBody>
          <a:bodyPr wrap="square" lIns="36000" tIns="36000" rIns="36000" bIns="36000" anchor="ctr" anchorCtr="0">
            <a:spAutoFit/>
          </a:bodyPr>
          <a:lstStyle/>
          <a:p>
            <a:pPr algn="ctr" defTabSz="914034" fontAlgn="ctr">
              <a:defRPr/>
            </a:pPr>
            <a:r>
              <a:rPr lang="en-US" sz="1100" dirty="0" smtClean="0">
                <a:solidFill>
                  <a:prstClr val="black"/>
                </a:solidFill>
                <a:latin typeface="Huawei Sans" panose="020C0503030203020204" pitchFamily="34" charset="0"/>
              </a:rPr>
              <a:t>PFE</a:t>
            </a:r>
            <a:endParaRPr lang="en-US" sz="1100" dirty="0">
              <a:solidFill>
                <a:prstClr val="black"/>
              </a:solidFill>
              <a:latin typeface="Huawei Sans" panose="020C0503030203020204" pitchFamily="34" charset="0"/>
            </a:endParaRPr>
          </a:p>
        </p:txBody>
      </p:sp>
      <p:grpSp>
        <p:nvGrpSpPr>
          <p:cNvPr id="22" name="组合 21"/>
          <p:cNvGrpSpPr/>
          <p:nvPr/>
        </p:nvGrpSpPr>
        <p:grpSpPr>
          <a:xfrm>
            <a:off x="10311942" y="2410621"/>
            <a:ext cx="944765" cy="3306633"/>
            <a:chOff x="8255066" y="2270995"/>
            <a:chExt cx="1012268" cy="3286857"/>
          </a:xfrm>
        </p:grpSpPr>
        <p:sp>
          <p:nvSpPr>
            <p:cNvPr id="23" name="圆角矩形 22"/>
            <p:cNvSpPr/>
            <p:nvPr/>
          </p:nvSpPr>
          <p:spPr>
            <a:xfrm>
              <a:off x="8255066" y="2270995"/>
              <a:ext cx="1012268" cy="3286857"/>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8603300" y="3692393"/>
              <a:ext cx="347551" cy="240533"/>
            </a:xfrm>
            <a:prstGeom prst="rect">
              <a:avLst/>
            </a:prstGeom>
          </p:spPr>
          <p:txBody>
            <a:bodyPr wrap="none" lIns="36000" tIns="36000" rIns="36000" bIns="36000" anchor="ctr" anchorCtr="0">
              <a:spAutoFit/>
            </a:bodyPr>
            <a:lstStyle/>
            <a:p>
              <a:pPr lvl="0" algn="ctr" fontAlgn="ctr"/>
              <a:r>
                <a:rPr lang="en-US" sz="1100" dirty="0" smtClean="0">
                  <a:solidFill>
                    <a:srgbClr val="1D1D1A"/>
                  </a:solidFill>
                  <a:latin typeface="Huawei Sans" panose="020C0503030203020204" pitchFamily="34" charset="0"/>
                </a:rPr>
                <a:t>SFU</a:t>
              </a:r>
              <a:endParaRPr lang="en-US" sz="1100" dirty="0">
                <a:solidFill>
                  <a:srgbClr val="1D1D1A"/>
                </a:solidFill>
                <a:latin typeface="Huawei Sans" panose="020C0503030203020204" pitchFamily="34" charset="0"/>
              </a:endParaRPr>
            </a:p>
          </p:txBody>
        </p:sp>
      </p:grpSp>
      <p:sp>
        <p:nvSpPr>
          <p:cNvPr id="25" name="Rectangle 85"/>
          <p:cNvSpPr/>
          <p:nvPr/>
        </p:nvSpPr>
        <p:spPr>
          <a:xfrm>
            <a:off x="1781443" y="2423868"/>
            <a:ext cx="7950227" cy="241980"/>
          </a:xfrm>
          <a:prstGeom prst="rect">
            <a:avLst/>
          </a:prstGeom>
        </p:spPr>
        <p:txBody>
          <a:bodyPr wrap="square" lIns="36000" tIns="36000" rIns="36000" bIns="36000" anchor="ctr" anchorCtr="0">
            <a:spAutoFit/>
          </a:bodyPr>
          <a:lstStyle/>
          <a:p>
            <a:pPr algn="ctr" defTabSz="914034" fontAlgn="ctr">
              <a:defRPr/>
            </a:pPr>
            <a:r>
              <a:rPr lang="en-US" sz="1100" dirty="0" smtClean="0">
                <a:latin typeface="Huawei Sans" panose="020C0503030203020204" pitchFamily="34" charset="0"/>
              </a:rPr>
              <a:t>Uplink LPU</a:t>
            </a:r>
            <a:endParaRPr lang="en-US" sz="1100" dirty="0">
              <a:latin typeface="Huawei Sans" panose="020C0503030203020204" pitchFamily="34" charset="0"/>
            </a:endParaRPr>
          </a:p>
        </p:txBody>
      </p:sp>
      <p:sp>
        <p:nvSpPr>
          <p:cNvPr id="26" name="Rectangle 85"/>
          <p:cNvSpPr/>
          <p:nvPr/>
        </p:nvSpPr>
        <p:spPr>
          <a:xfrm>
            <a:off x="5193172" y="5289546"/>
            <a:ext cx="4538498" cy="241980"/>
          </a:xfrm>
          <a:prstGeom prst="rect">
            <a:avLst/>
          </a:prstGeom>
        </p:spPr>
        <p:txBody>
          <a:bodyPr wrap="square" lIns="36000" tIns="36000" rIns="36000" bIns="36000" anchor="ctr" anchorCtr="0">
            <a:spAutoFit/>
          </a:bodyPr>
          <a:lstStyle/>
          <a:p>
            <a:pPr algn="ctr" defTabSz="914034" fontAlgn="ctr">
              <a:defRPr/>
            </a:pPr>
            <a:r>
              <a:rPr lang="en-US" sz="1100" dirty="0" smtClean="0">
                <a:latin typeface="Huawei Sans" panose="020C0503030203020204" pitchFamily="34" charset="0"/>
              </a:rPr>
              <a:t>Downlink LPU</a:t>
            </a:r>
            <a:endParaRPr lang="en-US" sz="1100" dirty="0">
              <a:latin typeface="Huawei Sans" panose="020C0503030203020204" pitchFamily="34" charset="0"/>
            </a:endParaRPr>
          </a:p>
        </p:txBody>
      </p:sp>
      <p:cxnSp>
        <p:nvCxnSpPr>
          <p:cNvPr id="27" name="直接箭头连接符 26"/>
          <p:cNvCxnSpPr/>
          <p:nvPr/>
        </p:nvCxnSpPr>
        <p:spPr>
          <a:xfrm>
            <a:off x="1211014" y="316660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3524447" y="316660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5518731" y="316660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7550107" y="316660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9590628" y="3166605"/>
            <a:ext cx="739336"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5518731" y="4597867"/>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7550107" y="4597867"/>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9590628" y="4597867"/>
            <a:ext cx="739336"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Rectangle 85"/>
          <p:cNvSpPr/>
          <p:nvPr/>
        </p:nvSpPr>
        <p:spPr>
          <a:xfrm>
            <a:off x="944963" y="2710598"/>
            <a:ext cx="996965" cy="411257"/>
          </a:xfrm>
          <a:prstGeom prst="rect">
            <a:avLst/>
          </a:prstGeom>
        </p:spPr>
        <p:txBody>
          <a:bodyPr wrap="square" lIns="36000" tIns="36000" rIns="36000" bIns="36000" anchor="ctr" anchorCtr="0">
            <a:spAutoFit/>
          </a:bodyPr>
          <a:lstStyle/>
          <a:p>
            <a:pPr algn="ctr" defTabSz="914034" fontAlgn="ctr">
              <a:defRPr/>
            </a:pPr>
            <a:r>
              <a:rPr lang="en-US" sz="1100" dirty="0" smtClean="0">
                <a:solidFill>
                  <a:prstClr val="black"/>
                </a:solidFill>
                <a:latin typeface="Huawei Sans" panose="020C0503030203020204" pitchFamily="34" charset="0"/>
              </a:rPr>
              <a:t>Protocol packet</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a:spLocks/>
          </p:cNvSpPr>
          <p:nvPr/>
        </p:nvSpPr>
        <p:spPr>
          <a:xfrm>
            <a:off x="1781442" y="5717254"/>
            <a:ext cx="7938613" cy="5873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ectangle 85"/>
          <p:cNvSpPr/>
          <p:nvPr/>
        </p:nvSpPr>
        <p:spPr>
          <a:xfrm>
            <a:off x="5193172" y="5988576"/>
            <a:ext cx="4538498" cy="241980"/>
          </a:xfrm>
          <a:prstGeom prst="rect">
            <a:avLst/>
          </a:prstGeom>
        </p:spPr>
        <p:txBody>
          <a:bodyPr wrap="square" lIns="36000" tIns="36000" rIns="36000" bIns="36000" anchor="ctr" anchorCtr="0">
            <a:spAutoFit/>
          </a:bodyPr>
          <a:lstStyle/>
          <a:p>
            <a:pPr algn="ctr" defTabSz="914034" fontAlgn="ctr">
              <a:defRPr/>
            </a:pPr>
            <a:r>
              <a:rPr lang="en-US" sz="1100" dirty="0" smtClean="0">
                <a:latin typeface="Huawei Sans" panose="020C0503030203020204" pitchFamily="34" charset="0"/>
              </a:rPr>
              <a:t>MPU</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a:xfrm>
            <a:off x="4124451" y="5281859"/>
            <a:ext cx="1503079"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100" dirty="0" smtClean="0">
                <a:solidFill>
                  <a:schemeClr val="bg1"/>
                </a:solidFill>
                <a:latin typeface="Huawei Sans" panose="020C0503030203020204" pitchFamily="34" charset="0"/>
              </a:rPr>
              <a:t>LPU's CPU</a:t>
            </a:r>
            <a:endParaRPr lang="en-US" sz="1100" dirty="0">
              <a:solidFill>
                <a:schemeClr val="bg1"/>
              </a:solidFill>
              <a:latin typeface="Huawei Sans" panose="020C0503030203020204" pitchFamily="34" charset="0"/>
            </a:endParaRPr>
          </a:p>
        </p:txBody>
      </p:sp>
      <p:sp>
        <p:nvSpPr>
          <p:cNvPr id="42" name="圆角矩形 75"/>
          <p:cNvSpPr/>
          <p:nvPr/>
        </p:nvSpPr>
        <p:spPr>
          <a:xfrm>
            <a:off x="4124451" y="5873518"/>
            <a:ext cx="1503079" cy="28236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algn="ctr" fontAlgn="ctr"/>
            <a:r>
              <a:rPr lang="en-US" sz="1100" dirty="0" smtClean="0">
                <a:solidFill>
                  <a:schemeClr val="bg1"/>
                </a:solidFill>
                <a:latin typeface="Huawei Sans" panose="020C0503030203020204" pitchFamily="34" charset="0"/>
              </a:rPr>
              <a:t>MPU's CPU</a:t>
            </a:r>
            <a:endParaRPr lang="en-US" sz="1100" dirty="0">
              <a:solidFill>
                <a:schemeClr val="bg1"/>
              </a:solidFill>
              <a:latin typeface="Huawei Sans" panose="020C0503030203020204" pitchFamily="34" charset="0"/>
            </a:endParaRPr>
          </a:p>
        </p:txBody>
      </p:sp>
      <p:cxnSp>
        <p:nvCxnSpPr>
          <p:cNvPr id="43" name="直接箭头连接符 42"/>
          <p:cNvCxnSpPr/>
          <p:nvPr/>
        </p:nvCxnSpPr>
        <p:spPr>
          <a:xfrm>
            <a:off x="4873962" y="4884873"/>
            <a:ext cx="4057" cy="396986"/>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41" idx="2"/>
            <a:endCxn id="42" idx="0"/>
          </p:cNvCxnSpPr>
          <p:nvPr/>
        </p:nvCxnSpPr>
        <p:spPr>
          <a:xfrm>
            <a:off x="4875991" y="5564223"/>
            <a:ext cx="0" cy="309295"/>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47237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853569"/>
          </a:xfrm>
        </p:spPr>
        <p:txBody>
          <a:bodyPr/>
          <a:lstStyle/>
          <a:p>
            <a:pPr marL="0" indent="0">
              <a:buNone/>
            </a:pPr>
            <a:r>
              <a:rPr lang="en-US" altLang="zh-CN" sz="1800" dirty="0"/>
              <a:t>Protocol packets sent by the device, such as OSPF packets, IS-IS packets, BGP packets, ARP packets, STP BPDUs, and ICMP packets, are constructed by the CPU of the MPU and then sent by the LPU.</a:t>
            </a:r>
          </a:p>
          <a:p>
            <a:endParaRPr lang="zh-CN" altLang="en-US" sz="1800" dirty="0"/>
          </a:p>
        </p:txBody>
      </p:sp>
      <p:sp>
        <p:nvSpPr>
          <p:cNvPr id="2" name="标题 1"/>
          <p:cNvSpPr>
            <a:spLocks noGrp="1"/>
          </p:cNvSpPr>
          <p:nvPr>
            <p:ph type="title"/>
          </p:nvPr>
        </p:nvSpPr>
        <p:spPr/>
        <p:txBody>
          <a:bodyPr/>
          <a:lstStyle/>
          <a:p>
            <a:r>
              <a:rPr lang="en-US" dirty="0" smtClean="0"/>
              <a:t>Processing of Protocol Packets Sent by the Device</a:t>
            </a:r>
            <a:endParaRPr lang="en-US" altLang="zh-CN" dirty="0">
              <a:sym typeface="Huawei Sans" panose="020C0503030203020204" pitchFamily="34" charset="0"/>
            </a:endParaRPr>
          </a:p>
        </p:txBody>
      </p:sp>
      <p:grpSp>
        <p:nvGrpSpPr>
          <p:cNvPr id="59" name="组合 58"/>
          <p:cNvGrpSpPr/>
          <p:nvPr/>
        </p:nvGrpSpPr>
        <p:grpSpPr>
          <a:xfrm>
            <a:off x="1333946" y="2298384"/>
            <a:ext cx="9524108" cy="3898461"/>
            <a:chOff x="1782138" y="1492951"/>
            <a:chExt cx="9527828" cy="3899984"/>
          </a:xfrm>
        </p:grpSpPr>
        <p:sp>
          <p:nvSpPr>
            <p:cNvPr id="5" name="圆角矩形 4"/>
            <p:cNvSpPr>
              <a:spLocks/>
            </p:cNvSpPr>
            <p:nvPr/>
          </p:nvSpPr>
          <p:spPr>
            <a:xfrm>
              <a:off x="1782138" y="3880374"/>
              <a:ext cx="7941714" cy="1512561"/>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a:spLocks/>
            </p:cNvSpPr>
            <p:nvPr/>
          </p:nvSpPr>
          <p:spPr>
            <a:xfrm>
              <a:off x="1793757" y="2191194"/>
              <a:ext cx="7941714" cy="1512561"/>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2226217" y="2696210"/>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Receive optical/electrical signals</a:t>
              </a:r>
              <a:endParaRPr lang="en-US" sz="1100" dirty="0">
                <a:solidFill>
                  <a:srgbClr val="FFFFFF"/>
                </a:solidFill>
                <a:latin typeface="Huawei Sans" panose="020C0503030203020204" pitchFamily="34" charset="0"/>
              </a:endParaRPr>
            </a:p>
          </p:txBody>
        </p:sp>
        <p:sp>
          <p:nvSpPr>
            <p:cNvPr id="8" name="圆角矩形 7"/>
            <p:cNvSpPr/>
            <p:nvPr/>
          </p:nvSpPr>
          <p:spPr>
            <a:xfrm>
              <a:off x="4265448" y="2696210"/>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Perform ingress processing</a:t>
              </a:r>
              <a:endParaRPr lang="en-US" sz="1100" dirty="0">
                <a:solidFill>
                  <a:srgbClr val="FFFFFF"/>
                </a:solidFill>
                <a:latin typeface="Huawei Sans" panose="020C0503030203020204" pitchFamily="34" charset="0"/>
              </a:endParaRPr>
            </a:p>
          </p:txBody>
        </p:sp>
        <p:sp>
          <p:nvSpPr>
            <p:cNvPr id="9" name="圆角矩形 8"/>
            <p:cNvSpPr/>
            <p:nvPr/>
          </p:nvSpPr>
          <p:spPr>
            <a:xfrm>
              <a:off x="6304680" y="2696210"/>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Forward packets</a:t>
              </a:r>
              <a:endParaRPr lang="en-US" sz="1100" dirty="0">
                <a:solidFill>
                  <a:srgbClr val="FFFFFF"/>
                </a:solidFill>
                <a:latin typeface="Huawei Sans" panose="020C0503030203020204" pitchFamily="34" charset="0"/>
              </a:endParaRPr>
            </a:p>
          </p:txBody>
        </p:sp>
        <p:sp>
          <p:nvSpPr>
            <p:cNvPr id="10" name="圆角矩形 9"/>
            <p:cNvSpPr/>
            <p:nvPr/>
          </p:nvSpPr>
          <p:spPr>
            <a:xfrm>
              <a:off x="8343911" y="2696210"/>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Fragment packets</a:t>
              </a:r>
              <a:endParaRPr lang="en-US" sz="1100" dirty="0">
                <a:solidFill>
                  <a:srgbClr val="FFFFFF"/>
                </a:solidFill>
                <a:latin typeface="Huawei Sans" panose="020C0503030203020204" pitchFamily="34" charset="0"/>
              </a:endParaRPr>
            </a:p>
          </p:txBody>
        </p:sp>
        <p:sp>
          <p:nvSpPr>
            <p:cNvPr id="11" name="圆角矩形 10"/>
            <p:cNvSpPr/>
            <p:nvPr/>
          </p:nvSpPr>
          <p:spPr>
            <a:xfrm>
              <a:off x="8343911" y="4099816"/>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Reassemble packets</a:t>
              </a:r>
              <a:endParaRPr lang="en-US" sz="1100" dirty="0">
                <a:solidFill>
                  <a:srgbClr val="FFFFFF"/>
                </a:solidFill>
                <a:latin typeface="Huawei Sans" panose="020C0503030203020204" pitchFamily="34" charset="0"/>
              </a:endParaRPr>
            </a:p>
          </p:txBody>
        </p:sp>
        <p:sp>
          <p:nvSpPr>
            <p:cNvPr id="12" name="圆角矩形 11"/>
            <p:cNvSpPr/>
            <p:nvPr/>
          </p:nvSpPr>
          <p:spPr>
            <a:xfrm>
              <a:off x="6304680" y="4099816"/>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Obtain encapsulation information</a:t>
              </a:r>
              <a:endParaRPr lang="en-US" sz="1100" dirty="0">
                <a:solidFill>
                  <a:srgbClr val="FFFFFF"/>
                </a:solidFill>
                <a:latin typeface="Huawei Sans" panose="020C0503030203020204" pitchFamily="34" charset="0"/>
              </a:endParaRPr>
            </a:p>
          </p:txBody>
        </p:sp>
        <p:sp>
          <p:nvSpPr>
            <p:cNvPr id="13" name="圆角矩形 12"/>
            <p:cNvSpPr/>
            <p:nvPr/>
          </p:nvSpPr>
          <p:spPr>
            <a:xfrm>
              <a:off x="4265448" y="4099816"/>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Perform egress processing</a:t>
              </a:r>
              <a:endParaRPr lang="en-US" sz="1100" dirty="0">
                <a:solidFill>
                  <a:srgbClr val="FFFFFF"/>
                </a:solidFill>
                <a:latin typeface="Huawei Sans" panose="020C0503030203020204" pitchFamily="34" charset="0"/>
              </a:endParaRPr>
            </a:p>
          </p:txBody>
        </p:sp>
        <p:sp>
          <p:nvSpPr>
            <p:cNvPr id="14" name="圆角矩形 13"/>
            <p:cNvSpPr/>
            <p:nvPr/>
          </p:nvSpPr>
          <p:spPr>
            <a:xfrm>
              <a:off x="2226217" y="4099816"/>
              <a:ext cx="1216777" cy="576225"/>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smtClean="0">
                  <a:solidFill>
                    <a:srgbClr val="FFFFFF"/>
                  </a:solidFill>
                  <a:latin typeface="Huawei Sans" panose="020C0503030203020204" pitchFamily="34" charset="0"/>
                </a:rPr>
                <a:t>Send optical/electrical signals</a:t>
              </a:r>
              <a:endParaRPr lang="en-US" sz="1100" dirty="0">
                <a:solidFill>
                  <a:srgbClr val="FFFFFF"/>
                </a:solidFill>
                <a:latin typeface="Huawei Sans" panose="020C0503030203020204" pitchFamily="34" charset="0"/>
              </a:endParaRPr>
            </a:p>
          </p:txBody>
        </p:sp>
        <p:sp>
          <p:nvSpPr>
            <p:cNvPr id="15" name="圆角矩形 75"/>
            <p:cNvSpPr/>
            <p:nvPr/>
          </p:nvSpPr>
          <p:spPr>
            <a:xfrm>
              <a:off x="2091615" y="2602939"/>
              <a:ext cx="1519933" cy="97476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just" fontAlgn="ctr">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75"/>
            <p:cNvSpPr/>
            <p:nvPr/>
          </p:nvSpPr>
          <p:spPr>
            <a:xfrm>
              <a:off x="4221687" y="2602939"/>
              <a:ext cx="3366942" cy="97476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just" fontAlgn="ctr">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75"/>
            <p:cNvSpPr/>
            <p:nvPr/>
          </p:nvSpPr>
          <p:spPr>
            <a:xfrm>
              <a:off x="2091615" y="4024089"/>
              <a:ext cx="1519933" cy="97476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just" fontAlgn="ctr">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75"/>
            <p:cNvSpPr/>
            <p:nvPr/>
          </p:nvSpPr>
          <p:spPr>
            <a:xfrm>
              <a:off x="4221687" y="4024089"/>
              <a:ext cx="3366942" cy="97476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just" fontAlgn="ctr">
                <a:spcAft>
                  <a:spcPts val="600"/>
                </a:spcAft>
              </a:pP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85"/>
            <p:cNvSpPr/>
            <p:nvPr/>
          </p:nvSpPr>
          <p:spPr>
            <a:xfrm>
              <a:off x="2091615" y="3264152"/>
              <a:ext cx="1519933" cy="261712"/>
            </a:xfrm>
            <a:prstGeom prst="rect">
              <a:avLst/>
            </a:prstGeom>
          </p:spPr>
          <p:txBody>
            <a:bodyPr wrap="square" anchor="ctr">
              <a:spAutoFit/>
            </a:bodyPr>
            <a:lstStyle/>
            <a:p>
              <a:pPr algn="ctr" defTabSz="914034" fontAlgn="ctr">
                <a:defRPr/>
              </a:pPr>
              <a:r>
                <a:rPr lang="en-US" sz="1100" dirty="0" smtClean="0">
                  <a:solidFill>
                    <a:prstClr val="black"/>
                  </a:solidFill>
                  <a:latin typeface="Huawei Sans" panose="020C0503030203020204" pitchFamily="34" charset="0"/>
                </a:rPr>
                <a:t>LPU</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ectangle 85"/>
            <p:cNvSpPr/>
            <p:nvPr/>
          </p:nvSpPr>
          <p:spPr>
            <a:xfrm>
              <a:off x="4221686" y="3264152"/>
              <a:ext cx="3366942" cy="261712"/>
            </a:xfrm>
            <a:prstGeom prst="rect">
              <a:avLst/>
            </a:prstGeom>
          </p:spPr>
          <p:txBody>
            <a:bodyPr wrap="square" anchor="ctr">
              <a:spAutoFit/>
            </a:bodyPr>
            <a:lstStyle/>
            <a:p>
              <a:pPr algn="ctr" defTabSz="914034" fontAlgn="ctr">
                <a:defRPr/>
              </a:pPr>
              <a:r>
                <a:rPr lang="en-US" sz="1100" dirty="0" smtClean="0">
                  <a:solidFill>
                    <a:prstClr val="black"/>
                  </a:solidFill>
                  <a:latin typeface="Huawei Sans" panose="020C0503030203020204" pitchFamily="34" charset="0"/>
                </a:rPr>
                <a:t>PFE</a:t>
              </a:r>
              <a:endParaRPr lang="en-US" sz="1100" dirty="0">
                <a:solidFill>
                  <a:prstClr val="black"/>
                </a:solidFill>
                <a:latin typeface="Huawei Sans" panose="020C0503030203020204" pitchFamily="34" charset="0"/>
              </a:endParaRPr>
            </a:p>
          </p:txBody>
        </p:sp>
        <p:sp>
          <p:nvSpPr>
            <p:cNvPr id="21" name="Rectangle 85"/>
            <p:cNvSpPr/>
            <p:nvPr/>
          </p:nvSpPr>
          <p:spPr>
            <a:xfrm>
              <a:off x="2091615" y="4683909"/>
              <a:ext cx="1519933" cy="261712"/>
            </a:xfrm>
            <a:prstGeom prst="rect">
              <a:avLst/>
            </a:prstGeom>
          </p:spPr>
          <p:txBody>
            <a:bodyPr wrap="square" anchor="ctr">
              <a:spAutoFit/>
            </a:bodyPr>
            <a:lstStyle/>
            <a:p>
              <a:pPr algn="ctr" defTabSz="914034" fontAlgn="ctr">
                <a:defRPr/>
              </a:pPr>
              <a:r>
                <a:rPr lang="en-US" sz="1100" dirty="0" smtClean="0">
                  <a:solidFill>
                    <a:prstClr val="black"/>
                  </a:solidFill>
                  <a:latin typeface="Huawei Sans" panose="020C0503030203020204" pitchFamily="34" charset="0"/>
                </a:rPr>
                <a:t>LPU</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ectangle 85"/>
            <p:cNvSpPr/>
            <p:nvPr/>
          </p:nvSpPr>
          <p:spPr>
            <a:xfrm>
              <a:off x="4221686" y="4683909"/>
              <a:ext cx="3366942" cy="261712"/>
            </a:xfrm>
            <a:prstGeom prst="rect">
              <a:avLst/>
            </a:prstGeom>
          </p:spPr>
          <p:txBody>
            <a:bodyPr wrap="square" anchor="ctr">
              <a:spAutoFit/>
            </a:bodyPr>
            <a:lstStyle/>
            <a:p>
              <a:pPr algn="ctr" defTabSz="914034" fontAlgn="ctr">
                <a:defRPr/>
              </a:pPr>
              <a:r>
                <a:rPr lang="en-US" sz="1100" dirty="0" smtClean="0">
                  <a:solidFill>
                    <a:prstClr val="black"/>
                  </a:solidFill>
                  <a:latin typeface="Huawei Sans" panose="020C0503030203020204" pitchFamily="34" charset="0"/>
                </a:rPr>
                <a:t>PFE</a:t>
              </a:r>
              <a:endParaRPr lang="en-US" sz="1100" dirty="0">
                <a:solidFill>
                  <a:prstClr val="black"/>
                </a:solidFill>
                <a:latin typeface="Huawei Sans" panose="020C0503030203020204" pitchFamily="34" charset="0"/>
              </a:endParaRPr>
            </a:p>
          </p:txBody>
        </p:sp>
        <p:grpSp>
          <p:nvGrpSpPr>
            <p:cNvPr id="49" name="组合 48"/>
            <p:cNvGrpSpPr/>
            <p:nvPr/>
          </p:nvGrpSpPr>
          <p:grpSpPr>
            <a:xfrm>
              <a:off x="10364832" y="2191194"/>
              <a:ext cx="945134" cy="3187827"/>
              <a:chOff x="10364832" y="1817456"/>
              <a:chExt cx="945134" cy="3561565"/>
            </a:xfrm>
          </p:grpSpPr>
          <p:sp>
            <p:nvSpPr>
              <p:cNvPr id="41" name="圆角矩形 40"/>
              <p:cNvSpPr/>
              <p:nvPr/>
            </p:nvSpPr>
            <p:spPr>
              <a:xfrm>
                <a:off x="10364832" y="1817456"/>
                <a:ext cx="945134" cy="3561565"/>
              </a:xfrm>
              <a:prstGeom prst="roundRect">
                <a:avLst>
                  <a:gd name="adj" fmla="val 841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10633968" y="3408731"/>
                <a:ext cx="436508" cy="292395"/>
              </a:xfrm>
              <a:prstGeom prst="rect">
                <a:avLst/>
              </a:prstGeom>
            </p:spPr>
            <p:txBody>
              <a:bodyPr wrap="none" anchor="ctr">
                <a:spAutoFit/>
              </a:bodyPr>
              <a:lstStyle/>
              <a:p>
                <a:pPr lvl="0" algn="ctr" fontAlgn="ctr"/>
                <a:r>
                  <a:rPr lang="en-US" sz="1100" dirty="0" smtClean="0">
                    <a:solidFill>
                      <a:srgbClr val="1D1D1A"/>
                    </a:solidFill>
                    <a:latin typeface="Huawei Sans" panose="020C0503030203020204" pitchFamily="34" charset="0"/>
                  </a:rPr>
                  <a:t>SFU</a:t>
                </a:r>
                <a:endParaRPr lang="en-US" sz="1100" dirty="0">
                  <a:solidFill>
                    <a:srgbClr val="1D1D1A"/>
                  </a:solidFill>
                  <a:latin typeface="Huawei Sans" panose="020C0503030203020204" pitchFamily="34" charset="0"/>
                </a:endParaRPr>
              </a:p>
            </p:txBody>
          </p:sp>
        </p:grpSp>
        <p:sp>
          <p:nvSpPr>
            <p:cNvPr id="24" name="Rectangle 85"/>
            <p:cNvSpPr/>
            <p:nvPr/>
          </p:nvSpPr>
          <p:spPr>
            <a:xfrm>
              <a:off x="1782138" y="2204446"/>
              <a:ext cx="4694076" cy="261712"/>
            </a:xfrm>
            <a:prstGeom prst="rect">
              <a:avLst/>
            </a:prstGeom>
          </p:spPr>
          <p:txBody>
            <a:bodyPr wrap="square" anchor="ctr">
              <a:spAutoFit/>
            </a:bodyPr>
            <a:lstStyle/>
            <a:p>
              <a:pPr algn="ctr" defTabSz="914034" fontAlgn="ctr">
                <a:defRPr/>
              </a:pPr>
              <a:r>
                <a:rPr lang="en-US" sz="1100" dirty="0" smtClean="0">
                  <a:latin typeface="Huawei Sans" panose="020C0503030203020204" pitchFamily="34" charset="0"/>
                </a:rPr>
                <a:t>Uplink LPU</a:t>
              </a:r>
              <a:endParaRPr lang="en-US" sz="1100" dirty="0">
                <a:latin typeface="Huawei Sans" panose="020C0503030203020204" pitchFamily="34" charset="0"/>
              </a:endParaRPr>
            </a:p>
          </p:txBody>
        </p:sp>
        <p:sp>
          <p:nvSpPr>
            <p:cNvPr id="25" name="Rectangle 85"/>
            <p:cNvSpPr/>
            <p:nvPr/>
          </p:nvSpPr>
          <p:spPr>
            <a:xfrm>
              <a:off x="1782138" y="5071244"/>
              <a:ext cx="7953333" cy="261712"/>
            </a:xfrm>
            <a:prstGeom prst="rect">
              <a:avLst/>
            </a:prstGeom>
          </p:spPr>
          <p:txBody>
            <a:bodyPr wrap="square" anchor="ctr">
              <a:spAutoFit/>
            </a:bodyPr>
            <a:lstStyle/>
            <a:p>
              <a:pPr algn="ctr" defTabSz="914034" fontAlgn="ctr">
                <a:defRPr/>
              </a:pPr>
              <a:r>
                <a:rPr lang="en-US" sz="1100" dirty="0" smtClean="0">
                  <a:latin typeface="Huawei Sans" panose="020C0503030203020204" pitchFamily="34" charset="0"/>
                </a:rPr>
                <a:t>Downlink LPU</a:t>
              </a:r>
              <a:endParaRPr lang="en-US" sz="1100" dirty="0">
                <a:latin typeface="Huawei Sans" panose="020C0503030203020204" pitchFamily="34" charset="0"/>
              </a:endParaRPr>
            </a:p>
          </p:txBody>
        </p:sp>
        <p:cxnSp>
          <p:nvCxnSpPr>
            <p:cNvPr id="28" name="直接箭头连接符 27"/>
            <p:cNvCxnSpPr>
              <a:stCxn id="48" idx="2"/>
              <a:endCxn id="9" idx="0"/>
            </p:cNvCxnSpPr>
            <p:nvPr/>
          </p:nvCxnSpPr>
          <p:spPr>
            <a:xfrm>
              <a:off x="6905998" y="2505758"/>
              <a:ext cx="7071" cy="190452"/>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7553055" y="2947474"/>
              <a:ext cx="739625"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9594373" y="2947474"/>
              <a:ext cx="739625" cy="0"/>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5520886" y="4379295"/>
              <a:ext cx="739625"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7553055" y="4379295"/>
              <a:ext cx="739625"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9594373" y="4379295"/>
              <a:ext cx="739625" cy="0"/>
            </a:xfrm>
            <a:prstGeom prst="straightConnector1">
              <a:avLst/>
            </a:prstGeom>
            <a:ln w="38100">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圆角矩形 43"/>
            <p:cNvSpPr>
              <a:spLocks/>
            </p:cNvSpPr>
            <p:nvPr/>
          </p:nvSpPr>
          <p:spPr>
            <a:xfrm>
              <a:off x="1782138" y="1492951"/>
              <a:ext cx="7941714" cy="587529"/>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1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Rectangle 85"/>
            <p:cNvSpPr/>
            <p:nvPr/>
          </p:nvSpPr>
          <p:spPr>
            <a:xfrm>
              <a:off x="1847875" y="1616327"/>
              <a:ext cx="4562602" cy="261712"/>
            </a:xfrm>
            <a:prstGeom prst="rect">
              <a:avLst/>
            </a:prstGeom>
          </p:spPr>
          <p:txBody>
            <a:bodyPr wrap="square" anchor="ctr">
              <a:spAutoFit/>
            </a:bodyPr>
            <a:lstStyle/>
            <a:p>
              <a:pPr algn="ctr" defTabSz="914034" fontAlgn="ctr">
                <a:defRPr/>
              </a:pPr>
              <a:r>
                <a:rPr lang="en-US" sz="1100" dirty="0" smtClean="0">
                  <a:latin typeface="Huawei Sans" panose="020C0503030203020204" pitchFamily="34" charset="0"/>
                </a:rPr>
                <a:t>MPU</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75"/>
            <p:cNvSpPr/>
            <p:nvPr/>
          </p:nvSpPr>
          <p:spPr>
            <a:xfrm>
              <a:off x="6154164" y="1611174"/>
              <a:ext cx="1503666" cy="28247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ctr" fontAlgn="ctr">
                <a:spcAft>
                  <a:spcPts val="600"/>
                </a:spcAft>
              </a:pPr>
              <a:r>
                <a:rPr lang="en-US" sz="1100" dirty="0" smtClean="0">
                  <a:solidFill>
                    <a:schemeClr val="bg1"/>
                  </a:solidFill>
                  <a:latin typeface="Huawei Sans" panose="020C0503030203020204" pitchFamily="34" charset="0"/>
                </a:rPr>
                <a:t>MPU's CPU</a:t>
              </a:r>
              <a:endParaRPr lang="en-US" sz="1100" dirty="0">
                <a:solidFill>
                  <a:schemeClr val="bg1"/>
                </a:solidFill>
                <a:latin typeface="Huawei Sans" panose="020C0503030203020204" pitchFamily="34" charset="0"/>
              </a:endParaRPr>
            </a:p>
          </p:txBody>
        </p:sp>
        <p:sp>
          <p:nvSpPr>
            <p:cNvPr id="48" name="圆角矩形 75"/>
            <p:cNvSpPr/>
            <p:nvPr/>
          </p:nvSpPr>
          <p:spPr>
            <a:xfrm>
              <a:off x="6154164" y="2223283"/>
              <a:ext cx="1503666" cy="282474"/>
            </a:xfrm>
            <a:prstGeom prst="roundRect">
              <a:avLst>
                <a:gd name="adj" fmla="val 874"/>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algn="ctr" fontAlgn="ctr">
                <a:spcAft>
                  <a:spcPts val="600"/>
                </a:spcAft>
              </a:pPr>
              <a:r>
                <a:rPr lang="en-US" sz="1100" dirty="0" smtClean="0">
                  <a:solidFill>
                    <a:schemeClr val="bg1"/>
                  </a:solidFill>
                  <a:latin typeface="Huawei Sans" panose="020C0503030203020204" pitchFamily="34" charset="0"/>
                </a:rPr>
                <a:t>LPU's CPU</a:t>
              </a:r>
              <a:endParaRPr lang="en-US" sz="1100" dirty="0">
                <a:solidFill>
                  <a:schemeClr val="bg1"/>
                </a:solidFill>
                <a:latin typeface="Huawei Sans" panose="020C0503030203020204" pitchFamily="34" charset="0"/>
              </a:endParaRPr>
            </a:p>
          </p:txBody>
        </p:sp>
        <p:cxnSp>
          <p:nvCxnSpPr>
            <p:cNvPr id="27" name="直接箭头连接符 26"/>
            <p:cNvCxnSpPr>
              <a:stCxn id="46" idx="2"/>
              <a:endCxn id="48" idx="0"/>
            </p:cNvCxnSpPr>
            <p:nvPr/>
          </p:nvCxnSpPr>
          <p:spPr>
            <a:xfrm>
              <a:off x="6905997" y="1893648"/>
              <a:ext cx="0" cy="329635"/>
            </a:xfrm>
            <a:prstGeom prst="straightConnector1">
              <a:avLst/>
            </a:prstGeom>
            <a:ln w="381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8" name="Rectangle 85"/>
            <p:cNvSpPr/>
            <p:nvPr/>
          </p:nvSpPr>
          <p:spPr>
            <a:xfrm>
              <a:off x="6895936" y="1846998"/>
              <a:ext cx="1622358" cy="261712"/>
            </a:xfrm>
            <a:prstGeom prst="rect">
              <a:avLst/>
            </a:prstGeom>
          </p:spPr>
          <p:txBody>
            <a:bodyPr wrap="square" anchor="ctr">
              <a:spAutoFit/>
            </a:bodyPr>
            <a:lstStyle/>
            <a:p>
              <a:pPr defTabSz="914034" fontAlgn="ctr">
                <a:defRPr/>
              </a:pPr>
              <a:r>
                <a:rPr lang="en-US" sz="1100" dirty="0" smtClean="0">
                  <a:solidFill>
                    <a:prstClr val="black"/>
                  </a:solidFill>
                  <a:latin typeface="Huawei Sans" panose="020C0503030203020204" pitchFamily="34" charset="0"/>
                </a:rPr>
                <a:t>Protocol packet</a:t>
              </a:r>
              <a:endParaRPr lang="en-US" altLang="zh-CN" sz="11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544754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t>(Single) Which of the following modules on a modular switch is responsible for running routing protocols and generating and maintaining routing tables?</a:t>
            </a:r>
            <a:endParaRPr lang="en-US" altLang="zh-CN" dirty="0" smtClean="0">
              <a:sym typeface="Huawei Sans" panose="020C0503030203020204" pitchFamily="34" charset="0"/>
            </a:endParaRPr>
          </a:p>
          <a:p>
            <a:pPr lvl="1"/>
            <a:r>
              <a:rPr lang="en-US" dirty="0" smtClean="0"/>
              <a:t>LPU</a:t>
            </a:r>
            <a:endParaRPr lang="en-US" altLang="zh-CN" dirty="0" smtClean="0">
              <a:sym typeface="Huawei Sans" panose="020C0503030203020204" pitchFamily="34" charset="0"/>
            </a:endParaRPr>
          </a:p>
          <a:p>
            <a:pPr lvl="1"/>
            <a:r>
              <a:rPr lang="en-US" dirty="0" smtClean="0"/>
              <a:t>SFU</a:t>
            </a:r>
            <a:endParaRPr lang="en-US" altLang="zh-CN" dirty="0" smtClean="0">
              <a:sym typeface="Huawei Sans" panose="020C0503030203020204" pitchFamily="34" charset="0"/>
            </a:endParaRPr>
          </a:p>
          <a:p>
            <a:pPr lvl="1"/>
            <a:r>
              <a:rPr lang="en-US" dirty="0" smtClean="0"/>
              <a:t>MPU</a:t>
            </a:r>
            <a:endParaRPr lang="en-US" altLang="zh-CN" dirty="0" smtClean="0">
              <a:sym typeface="Huawei Sans" panose="020C0503030203020204" pitchFamily="34" charset="0"/>
            </a:endParaRPr>
          </a:p>
          <a:p>
            <a:pPr lvl="1"/>
            <a:r>
              <a:rPr lang="en-US" dirty="0" smtClean="0"/>
              <a:t>SPU</a:t>
            </a:r>
            <a:endParaRPr lang="en-US" altLang="zh-CN" dirty="0" smtClean="0">
              <a:sym typeface="Huawei Sans" panose="020C0503030203020204" pitchFamily="34" charset="0"/>
            </a:endParaRPr>
          </a:p>
          <a:p>
            <a:r>
              <a:rPr lang="en-US" dirty="0" smtClean="0"/>
              <a:t>(</a:t>
            </a:r>
            <a:r>
              <a:rPr lang="en-US" altLang="zh-CN" dirty="0" smtClean="0"/>
              <a:t>Essay</a:t>
            </a:r>
            <a:r>
              <a:rPr lang="en-US" dirty="0" smtClean="0"/>
              <a:t>) When forwarding service packets, does a high-end modular switch query forwarding entries from the MPU?</a:t>
            </a:r>
            <a:endParaRPr lang="en-US" altLang="zh-CN" dirty="0">
              <a:sym typeface="Huawei Sans" panose="020C0503030203020204" pitchFamily="34" charset="0"/>
            </a:endParaRPr>
          </a:p>
        </p:txBody>
      </p:sp>
    </p:spTree>
    <p:extLst>
      <p:ext uri="{BB962C8B-B14F-4D97-AF65-F5344CB8AC3E}">
        <p14:creationId xmlns:p14="http://schemas.microsoft.com/office/powerpoint/2010/main" val="15492876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xfrm>
            <a:off x="451879" y="1241720"/>
            <a:ext cx="11306174" cy="5017411"/>
          </a:xfrm>
        </p:spPr>
        <p:txBody>
          <a:bodyPr/>
          <a:lstStyle/>
          <a:p>
            <a:r>
              <a:rPr lang="en-US" sz="2000" dirty="0" smtClean="0"/>
              <a:t>Each network device has an independent control plane, forwarding plane, and monitoring plane. The control plane is responsible for protocol processing, route calculation, and service scheduling, and the forwarding plane is responsible for data forwarding to implement packet exchange between service modules. The monitoring plane monitors the </a:t>
            </a:r>
            <a:r>
              <a:rPr lang="en-US" altLang="zh-CN" sz="2000" dirty="0" smtClean="0"/>
              <a:t>ambient environment to ensure the secure and stable operation of the system</a:t>
            </a:r>
            <a:r>
              <a:rPr lang="en-US" sz="2000" dirty="0" smtClean="0"/>
              <a:t>.</a:t>
            </a:r>
            <a:endParaRPr lang="en-US" altLang="zh-CN" sz="2000" dirty="0" smtClean="0">
              <a:sym typeface="Huawei Sans" panose="020C0503030203020204" pitchFamily="34" charset="0"/>
            </a:endParaRPr>
          </a:p>
          <a:p>
            <a:r>
              <a:rPr lang="en-US" sz="2000" dirty="0" smtClean="0"/>
              <a:t>On a high-end modular switch, each plane has different boards installed. LPUs and SFUs implement functions of the forwarding plane, MPUs implement functions of the control plane, and CMUs implement functions of the monitoring plane.</a:t>
            </a:r>
            <a:endParaRPr lang="en-US" altLang="zh-CN" sz="2000" dirty="0" smtClean="0">
              <a:sym typeface="Huawei Sans" panose="020C0503030203020204" pitchFamily="34" charset="0"/>
            </a:endParaRPr>
          </a:p>
          <a:p>
            <a:r>
              <a:rPr lang="en-US" sz="2000" dirty="0" smtClean="0"/>
              <a:t>High-end modular switches use hardware-based forwarding. Packets are directly forwarded by LPUs, without participation of the control plane. Therefore, the packet forwarding efficiency is high.</a:t>
            </a:r>
            <a:endParaRPr lang="en-US" altLang="zh-CN" sz="2000" dirty="0" smtClean="0">
              <a:sym typeface="Huawei Sans" panose="020C0503030203020204" pitchFamily="34" charset="0"/>
            </a:endParaRPr>
          </a:p>
        </p:txBody>
      </p:sp>
    </p:spTree>
    <p:extLst>
      <p:ext uri="{BB962C8B-B14F-4D97-AF65-F5344CB8AC3E}">
        <p14:creationId xmlns:p14="http://schemas.microsoft.com/office/powerpoint/2010/main" val="23455079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4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smtClean="0"/>
              <a:t>As the current network develops rapidly, people can easily learn the latest information in the world and communicate with friends and colleagues at any time. This greatly enriches people's communication and life. The future will hold a fully connected and intelligent world.</a:t>
            </a:r>
            <a:endParaRPr lang="en-US" altLang="zh-CN" sz="2000" smtClean="0">
              <a:sym typeface="Huawei Sans" panose="020C0503030203020204" pitchFamily="34" charset="0"/>
            </a:endParaRPr>
          </a:p>
          <a:p>
            <a:r>
              <a:rPr lang="en-US" sz="2000" smtClean="0"/>
              <a:t>Network construction requires the support of network devices, physical connections, and multiple protocols between devices. Routers and switches are the most commonly used network devices for network interconnection.</a:t>
            </a:r>
            <a:endParaRPr lang="en-US" altLang="zh-CN" sz="2000" smtClean="0">
              <a:sym typeface="Huawei Sans" panose="020C0503030203020204" pitchFamily="34" charset="0"/>
            </a:endParaRPr>
          </a:p>
          <a:p>
            <a:r>
              <a:rPr lang="en-US" sz="2000" smtClean="0"/>
              <a:t>There are various types of low-end, mid-range, and high-end routers and switches on networks of different levels. How do these devices work and process data packets?</a:t>
            </a:r>
            <a:endParaRPr lang="en-US" altLang="zh-CN" sz="2000" smtClean="0">
              <a:sym typeface="Huawei Sans" panose="020C0503030203020204" pitchFamily="34" charset="0"/>
            </a:endParaRPr>
          </a:p>
          <a:p>
            <a:r>
              <a:rPr lang="en-US" sz="2000" smtClean="0"/>
              <a:t>This course uses routers and switches as examples to describe the working mechanism and packet forwarding process of network devices.</a:t>
            </a:r>
            <a:endParaRPr lang="en-US" altLang="zh-CN" sz="2000" dirty="0" smtClean="0">
              <a:sym typeface="Huawei Sans" panose="020C0503030203020204" pitchFamily="34" charset="0"/>
            </a:endParaRPr>
          </a:p>
        </p:txBody>
      </p:sp>
    </p:spTree>
    <p:extLst>
      <p:ext uri="{BB962C8B-B14F-4D97-AF65-F5344CB8AC3E}">
        <p14:creationId xmlns:p14="http://schemas.microsoft.com/office/powerpoint/2010/main" val="167928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10"/>
          </p:nvPr>
        </p:nvSpPr>
        <p:spPr/>
        <p:txBody>
          <a:bodyPr/>
          <a:lstStyle/>
          <a:p>
            <a:r>
              <a:rPr lang="en-US" smtClean="0"/>
              <a:t>Upon completion of this course, you will be able to:</a:t>
            </a:r>
            <a:endParaRPr lang="en-US" altLang="zh-CN" smtClean="0">
              <a:sym typeface="Huawei Sans" panose="020C0503030203020204" pitchFamily="34" charset="0"/>
            </a:endParaRPr>
          </a:p>
          <a:p>
            <a:pPr lvl="1"/>
            <a:r>
              <a:rPr lang="en-US" smtClean="0"/>
              <a:t>Describe the logical structure of network devices.</a:t>
            </a:r>
            <a:endParaRPr lang="en-US" altLang="zh-CN" smtClean="0">
              <a:sym typeface="Huawei Sans" panose="020C0503030203020204" pitchFamily="34" charset="0"/>
            </a:endParaRPr>
          </a:p>
          <a:p>
            <a:pPr lvl="1"/>
            <a:r>
              <a:rPr lang="en-US" smtClean="0"/>
              <a:t>Describe each functional module of network devices.</a:t>
            </a:r>
            <a:endParaRPr lang="en-US" altLang="zh-CN" smtClean="0">
              <a:sym typeface="Huawei Sans" panose="020C0503030203020204" pitchFamily="34" charset="0"/>
            </a:endParaRPr>
          </a:p>
          <a:p>
            <a:pPr lvl="1"/>
            <a:r>
              <a:rPr lang="en-US" smtClean="0"/>
              <a:t>Describe the forwarding process of network devices.</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271499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fontAlgn="ctr"/>
            <a:r>
              <a:rPr lang="en-US" b="1" smtClean="0">
                <a:latin typeface="Huawei Sans" panose="020C0503030203020204" pitchFamily="34" charset="0"/>
              </a:rPr>
              <a:t>Overview of Network Device Framework</a:t>
            </a:r>
            <a:endParaRPr lang="en-US" altLang="zh-CN" b="1" smtClean="0">
              <a:latin typeface="Huawei Sans" panose="020C0503030203020204" pitchFamily="34" charset="0"/>
              <a:sym typeface="Huawei Sans" panose="020C0503030203020204" pitchFamily="34" charset="0"/>
            </a:endParaRPr>
          </a:p>
          <a:p>
            <a:pPr marL="456834" indent="-456834" fontAlgn="ctr"/>
            <a:r>
              <a:rPr lang="en-US" smtClean="0">
                <a:solidFill>
                  <a:schemeClr val="bg1">
                    <a:lumMod val="50000"/>
                  </a:schemeClr>
                </a:solidFill>
                <a:latin typeface="Huawei Sans" panose="020C0503030203020204" pitchFamily="34" charset="0"/>
              </a:rPr>
              <a:t>Packet Processing by Network Devices</a:t>
            </a:r>
          </a:p>
          <a:p>
            <a:pPr marL="456834" indent="-456834" fontAlgn="ct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59625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113"/>
          <p:cNvSpPr/>
          <p:nvPr/>
        </p:nvSpPr>
        <p:spPr>
          <a:xfrm>
            <a:off x="450870" y="3967124"/>
            <a:ext cx="5393610" cy="17162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p:cNvSpPr/>
          <p:nvPr/>
        </p:nvSpPr>
        <p:spPr>
          <a:xfrm>
            <a:off x="450870" y="1539756"/>
            <a:ext cx="5393610" cy="235709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占位符 2"/>
          <p:cNvSpPr>
            <a:spLocks noGrp="1"/>
          </p:cNvSpPr>
          <p:nvPr>
            <p:ph type="body" sz="quarter" idx="10"/>
          </p:nvPr>
        </p:nvSpPr>
        <p:spPr>
          <a:xfrm>
            <a:off x="6105404" y="1914103"/>
            <a:ext cx="5640510" cy="4008349"/>
          </a:xfrm>
        </p:spPr>
        <p:txBody>
          <a:bodyPr/>
          <a:lstStyle/>
          <a:p>
            <a:pPr algn="l" fontAlgn="ctr"/>
            <a:r>
              <a:rPr lang="en-US" sz="1799" dirty="0" smtClean="0">
                <a:latin typeface="Huawei Sans" panose="020C0503030203020204" pitchFamily="34" charset="0"/>
              </a:rPr>
              <a:t>The network infrastructure consists of switches, routers, and firewalls. These devices receive and send data. How does a device forward data received from an interface to another interface?</a:t>
            </a:r>
            <a:endParaRPr lang="en-US" altLang="zh-CN" sz="1799" dirty="0" smtClean="0">
              <a:latin typeface="Huawei Sans" panose="020C0503030203020204" pitchFamily="34" charset="0"/>
              <a:sym typeface="Huawei Sans" panose="020C0503030203020204" pitchFamily="34" charset="0"/>
            </a:endParaRPr>
          </a:p>
          <a:p>
            <a:pPr algn="l" fontAlgn="ctr"/>
            <a:r>
              <a:rPr lang="en-US" sz="1799" dirty="0" smtClean="0">
                <a:latin typeface="Huawei Sans" panose="020C0503030203020204" pitchFamily="34" charset="0"/>
              </a:rPr>
              <a:t>What are components of a network device? How do these components work collaboratively?</a:t>
            </a:r>
            <a:endParaRPr lang="en-US" sz="1799" dirty="0">
              <a:latin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Network Devices</a:t>
            </a:r>
            <a:endParaRPr lang="en-US" altLang="zh-CN" dirty="0">
              <a:latin typeface="Huawei Sans" panose="020C0503030203020204" pitchFamily="34" charset="0"/>
              <a:sym typeface="Huawei Sans" panose="020C0503030203020204" pitchFamily="34" charset="0"/>
            </a:endParaRPr>
          </a:p>
        </p:txBody>
      </p:sp>
      <p:cxnSp>
        <p:nvCxnSpPr>
          <p:cNvPr id="64" name="直接连接符 63"/>
          <p:cNvCxnSpPr>
            <a:stCxn id="96" idx="3"/>
            <a:endCxn id="88" idx="1"/>
          </p:cNvCxnSpPr>
          <p:nvPr/>
        </p:nvCxnSpPr>
        <p:spPr>
          <a:xfrm flipH="1">
            <a:off x="576954" y="3021355"/>
            <a:ext cx="1951282" cy="1057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86" idx="1"/>
            <a:endCxn id="90" idx="3"/>
          </p:cNvCxnSpPr>
          <p:nvPr/>
        </p:nvCxnSpPr>
        <p:spPr>
          <a:xfrm>
            <a:off x="3502095" y="3021355"/>
            <a:ext cx="1963792" cy="1057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86" idx="3"/>
            <a:endCxn id="87" idx="1"/>
          </p:cNvCxnSpPr>
          <p:nvPr/>
        </p:nvCxnSpPr>
        <p:spPr>
          <a:xfrm flipH="1">
            <a:off x="2069485" y="3021355"/>
            <a:ext cx="1972399" cy="1057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96" idx="1"/>
            <a:endCxn id="89" idx="3"/>
          </p:cNvCxnSpPr>
          <p:nvPr/>
        </p:nvCxnSpPr>
        <p:spPr>
          <a:xfrm>
            <a:off x="1988447" y="3021355"/>
            <a:ext cx="1986590" cy="1057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84" idx="3"/>
            <a:endCxn id="85" idx="1"/>
          </p:cNvCxnSpPr>
          <p:nvPr/>
        </p:nvCxnSpPr>
        <p:spPr>
          <a:xfrm>
            <a:off x="2528236" y="2135104"/>
            <a:ext cx="97385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2406891" y="2981131"/>
            <a:ext cx="1218924" cy="72276"/>
            <a:chOff x="1190646" y="4299695"/>
            <a:chExt cx="2376264" cy="72304"/>
          </a:xfrm>
        </p:grpSpPr>
        <p:cxnSp>
          <p:nvCxnSpPr>
            <p:cNvPr id="109" name="直接连接符 108"/>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0" name="直接连接符 69"/>
          <p:cNvCxnSpPr>
            <a:stCxn id="84" idx="2"/>
            <a:endCxn id="96" idx="0"/>
          </p:cNvCxnSpPr>
          <p:nvPr/>
        </p:nvCxnSpPr>
        <p:spPr>
          <a:xfrm>
            <a:off x="2258341" y="2356105"/>
            <a:ext cx="0" cy="443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85" idx="2"/>
            <a:endCxn id="86" idx="0"/>
          </p:cNvCxnSpPr>
          <p:nvPr/>
        </p:nvCxnSpPr>
        <p:spPr>
          <a:xfrm>
            <a:off x="3771989" y="2356105"/>
            <a:ext cx="0" cy="443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45543" y="4300526"/>
            <a:ext cx="2612" cy="496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87" idx="3"/>
            <a:endCxn id="91" idx="1"/>
          </p:cNvCxnSpPr>
          <p:nvPr/>
        </p:nvCxnSpPr>
        <p:spPr>
          <a:xfrm flipH="1">
            <a:off x="576954" y="4079213"/>
            <a:ext cx="2032320" cy="9388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8" idx="1"/>
            <a:endCxn id="92" idx="3"/>
          </p:cNvCxnSpPr>
          <p:nvPr/>
        </p:nvCxnSpPr>
        <p:spPr>
          <a:xfrm>
            <a:off x="576954" y="4079213"/>
            <a:ext cx="2032320" cy="9388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973528" y="4045890"/>
            <a:ext cx="1218924" cy="72276"/>
            <a:chOff x="1190646" y="4299695"/>
            <a:chExt cx="2376264" cy="72304"/>
          </a:xfrm>
        </p:grpSpPr>
        <p:cxnSp>
          <p:nvCxnSpPr>
            <p:cNvPr id="107" name="直接连接符 106"/>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1259950" y="4784482"/>
            <a:ext cx="362600" cy="369204"/>
          </a:xfrm>
          <a:prstGeom prst="rect">
            <a:avLst/>
          </a:prstGeom>
          <a:noFill/>
        </p:spPr>
        <p:txBody>
          <a:bodyPr wrap="none" rtlCol="0">
            <a:spAutoFit/>
          </a:bodyPr>
          <a:lstStyle/>
          <a:p>
            <a:pPr fontAlgn="ctr"/>
            <a:r>
              <a:rPr lang="en-US" sz="1799" b="1" dirty="0" smtClean="0">
                <a:latin typeface="Huawei Sans" panose="020C0503030203020204" pitchFamily="34" charset="0"/>
              </a:rPr>
              <a:t>...</a:t>
            </a:r>
            <a:endParaRPr lang="en-US" altLang="zh-CN" sz="17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a:stCxn id="89" idx="2"/>
            <a:endCxn id="93" idx="0"/>
          </p:cNvCxnSpPr>
          <p:nvPr/>
        </p:nvCxnSpPr>
        <p:spPr>
          <a:xfrm>
            <a:off x="3705142" y="4300526"/>
            <a:ext cx="0" cy="496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90" idx="2"/>
            <a:endCxn id="94" idx="0"/>
          </p:cNvCxnSpPr>
          <p:nvPr/>
        </p:nvCxnSpPr>
        <p:spPr>
          <a:xfrm>
            <a:off x="5195992" y="4300526"/>
            <a:ext cx="0" cy="496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89" idx="1"/>
            <a:endCxn id="94" idx="3"/>
          </p:cNvCxnSpPr>
          <p:nvPr/>
        </p:nvCxnSpPr>
        <p:spPr>
          <a:xfrm>
            <a:off x="3435247" y="4079213"/>
            <a:ext cx="2030639" cy="9388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93" idx="1"/>
            <a:endCxn id="90" idx="3"/>
          </p:cNvCxnSpPr>
          <p:nvPr/>
        </p:nvCxnSpPr>
        <p:spPr>
          <a:xfrm flipV="1">
            <a:off x="3435247" y="4079213"/>
            <a:ext cx="2030639" cy="9388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3840254" y="4045890"/>
            <a:ext cx="1218924" cy="72276"/>
            <a:chOff x="1190646" y="4299695"/>
            <a:chExt cx="2376264" cy="72304"/>
          </a:xfrm>
        </p:grpSpPr>
        <p:cxnSp>
          <p:nvCxnSpPr>
            <p:cNvPr id="105" name="直接连接符 104"/>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3" name="文本框 82"/>
          <p:cNvSpPr txBox="1"/>
          <p:nvPr/>
        </p:nvSpPr>
        <p:spPr>
          <a:xfrm>
            <a:off x="4126677" y="4969076"/>
            <a:ext cx="362600" cy="369204"/>
          </a:xfrm>
          <a:prstGeom prst="rect">
            <a:avLst/>
          </a:prstGeom>
          <a:noFill/>
        </p:spPr>
        <p:txBody>
          <a:bodyPr wrap="none" rtlCol="0">
            <a:spAutoFit/>
          </a:bodyPr>
          <a:lstStyle/>
          <a:p>
            <a:pPr fontAlgn="ctr"/>
            <a:r>
              <a:rPr lang="en-US" sz="1799" b="1" dirty="0" smtClean="0">
                <a:latin typeface="Huawei Sans" panose="020C0503030203020204" pitchFamily="34" charset="0"/>
              </a:rPr>
              <a:t>...</a:t>
            </a:r>
            <a:endParaRPr lang="en-US" altLang="zh-CN" sz="1799"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8447" y="1914104"/>
            <a:ext cx="539789" cy="442001"/>
          </a:xfrm>
          <a:prstGeom prst="rect">
            <a:avLst/>
          </a:prstGeom>
        </p:spPr>
      </p:pic>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2094" y="1914104"/>
            <a:ext cx="539789" cy="442001"/>
          </a:xfrm>
          <a:prstGeom prst="rect">
            <a:avLst/>
          </a:prstGeom>
        </p:spPr>
      </p:pic>
      <p:pic>
        <p:nvPicPr>
          <p:cNvPr id="86" name="图片 8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502094" y="2800042"/>
            <a:ext cx="539789" cy="442627"/>
          </a:xfrm>
          <a:prstGeom prst="rect">
            <a:avLst/>
          </a:prstGeom>
        </p:spPr>
      </p:pic>
      <p:pic>
        <p:nvPicPr>
          <p:cNvPr id="87" name="图片 8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069485" y="3857899"/>
            <a:ext cx="539789" cy="442627"/>
          </a:xfrm>
          <a:prstGeom prst="rect">
            <a:avLst/>
          </a:prstGeom>
        </p:spPr>
      </p:pic>
      <p:pic>
        <p:nvPicPr>
          <p:cNvPr id="88" name="图片 8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76954" y="3857899"/>
            <a:ext cx="539789" cy="442627"/>
          </a:xfrm>
          <a:prstGeom prst="rect">
            <a:avLst/>
          </a:prstGeom>
        </p:spPr>
      </p:pic>
      <p:pic>
        <p:nvPicPr>
          <p:cNvPr id="89" name="图片 8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35247" y="3857899"/>
            <a:ext cx="539789" cy="442627"/>
          </a:xfrm>
          <a:prstGeom prst="rect">
            <a:avLst/>
          </a:prstGeom>
        </p:spPr>
      </p:pic>
      <p:pic>
        <p:nvPicPr>
          <p:cNvPr id="90" name="图片 8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26097" y="3857899"/>
            <a:ext cx="539789" cy="442627"/>
          </a:xfrm>
          <a:prstGeom prst="rect">
            <a:avLst/>
          </a:prstGeom>
        </p:spPr>
      </p:pic>
      <p:pic>
        <p:nvPicPr>
          <p:cNvPr id="91" name="图片 9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76954" y="4796703"/>
            <a:ext cx="539789" cy="442627"/>
          </a:xfrm>
          <a:prstGeom prst="rect">
            <a:avLst/>
          </a:prstGeom>
        </p:spPr>
      </p:pic>
      <p:pic>
        <p:nvPicPr>
          <p:cNvPr id="92" name="图片 9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069485" y="4796703"/>
            <a:ext cx="539789" cy="442627"/>
          </a:xfrm>
          <a:prstGeom prst="rect">
            <a:avLst/>
          </a:prstGeom>
        </p:spPr>
      </p:pic>
      <p:pic>
        <p:nvPicPr>
          <p:cNvPr id="93" name="图片 9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35247" y="4796703"/>
            <a:ext cx="539789" cy="442627"/>
          </a:xfrm>
          <a:prstGeom prst="rect">
            <a:avLst/>
          </a:prstGeom>
        </p:spPr>
      </p:pic>
      <p:pic>
        <p:nvPicPr>
          <p:cNvPr id="94" name="图片 9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926097" y="4796703"/>
            <a:ext cx="539789" cy="442627"/>
          </a:xfrm>
          <a:prstGeom prst="rect">
            <a:avLst/>
          </a:prstGeom>
        </p:spPr>
      </p:pic>
      <p:pic>
        <p:nvPicPr>
          <p:cNvPr id="96" name="图片 9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88447" y="2800042"/>
            <a:ext cx="539789" cy="442627"/>
          </a:xfrm>
          <a:prstGeom prst="rect">
            <a:avLst/>
          </a:prstGeom>
        </p:spPr>
      </p:pic>
      <p:cxnSp>
        <p:nvCxnSpPr>
          <p:cNvPr id="97" name="直接连接符 96"/>
          <p:cNvCxnSpPr>
            <a:stCxn id="92" idx="0"/>
            <a:endCxn id="87" idx="2"/>
          </p:cNvCxnSpPr>
          <p:nvPr/>
        </p:nvCxnSpPr>
        <p:spPr>
          <a:xfrm flipV="1">
            <a:off x="2339379" y="4300526"/>
            <a:ext cx="0" cy="496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8" name="图片 97" descr="AC-蓝.png"/>
          <p:cNvPicPr>
            <a:picLocks noChangeAspect="1"/>
          </p:cNvPicPr>
          <p:nvPr/>
        </p:nvPicPr>
        <p:blipFill>
          <a:blip r:embed="rId7" cstate="print"/>
          <a:stretch>
            <a:fillRect/>
          </a:stretch>
        </p:blipFill>
        <p:spPr>
          <a:xfrm>
            <a:off x="973528" y="2509163"/>
            <a:ext cx="539789" cy="441645"/>
          </a:xfrm>
          <a:prstGeom prst="rect">
            <a:avLst/>
          </a:prstGeom>
        </p:spPr>
      </p:pic>
      <p:pic>
        <p:nvPicPr>
          <p:cNvPr id="99" name="图片 98" descr="AC-蓝.png"/>
          <p:cNvPicPr>
            <a:picLocks noChangeAspect="1"/>
          </p:cNvPicPr>
          <p:nvPr/>
        </p:nvPicPr>
        <p:blipFill>
          <a:blip r:embed="rId7" cstate="print"/>
          <a:stretch>
            <a:fillRect/>
          </a:stretch>
        </p:blipFill>
        <p:spPr>
          <a:xfrm>
            <a:off x="4515136" y="2509163"/>
            <a:ext cx="539789" cy="441645"/>
          </a:xfrm>
          <a:prstGeom prst="rect">
            <a:avLst/>
          </a:prstGeom>
        </p:spPr>
      </p:pic>
      <p:cxnSp>
        <p:nvCxnSpPr>
          <p:cNvPr id="100" name="直接连接符 99"/>
          <p:cNvCxnSpPr>
            <a:stCxn id="98" idx="3"/>
            <a:endCxn id="96" idx="1"/>
          </p:cNvCxnSpPr>
          <p:nvPr/>
        </p:nvCxnSpPr>
        <p:spPr>
          <a:xfrm>
            <a:off x="1513318" y="2729985"/>
            <a:ext cx="475129" cy="2913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86" idx="3"/>
            <a:endCxn id="99" idx="1"/>
          </p:cNvCxnSpPr>
          <p:nvPr/>
        </p:nvCxnSpPr>
        <p:spPr>
          <a:xfrm flipV="1">
            <a:off x="4041884" y="2729985"/>
            <a:ext cx="473252" cy="2913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a:off x="2967134" y="2913397"/>
            <a:ext cx="96061" cy="2159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椭圆 102"/>
          <p:cNvSpPr/>
          <p:nvPr/>
        </p:nvSpPr>
        <p:spPr>
          <a:xfrm>
            <a:off x="1543300" y="3971254"/>
            <a:ext cx="96061" cy="2159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a:xfrm>
            <a:off x="4400927" y="3971254"/>
            <a:ext cx="96061" cy="2159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a:xfrm>
            <a:off x="1537132" y="5344982"/>
            <a:ext cx="3221086" cy="3384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buClr>
                <a:srgbClr val="CC9900"/>
              </a:buClr>
              <a:defRPr/>
            </a:pPr>
            <a:r>
              <a:rPr lang="en-US" sz="1599" b="1" dirty="0" smtClean="0">
                <a:solidFill>
                  <a:prstClr val="black"/>
                </a:solidFill>
                <a:latin typeface="Huawei Sans" panose="020C0503030203020204" pitchFamily="34" charset="0"/>
              </a:rPr>
              <a:t>Layer 2 forwarding</a:t>
            </a:r>
            <a:endParaRPr lang="en-US" altLang="zh-CN" sz="1599"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p:cNvSpPr/>
          <p:nvPr/>
        </p:nvSpPr>
        <p:spPr>
          <a:xfrm>
            <a:off x="2007364" y="1533625"/>
            <a:ext cx="2280622" cy="3384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buClr>
                <a:srgbClr val="CC9900"/>
              </a:buClr>
              <a:defRPr/>
            </a:pPr>
            <a:r>
              <a:rPr lang="en-US" sz="1599" b="1" dirty="0" smtClean="0">
                <a:solidFill>
                  <a:prstClr val="black"/>
                </a:solidFill>
                <a:latin typeface="Huawei Sans" panose="020C0503030203020204" pitchFamily="34" charset="0"/>
              </a:rPr>
              <a:t>Layer 3 forwarding</a:t>
            </a:r>
            <a:endParaRPr lang="en-US" altLang="zh-CN" sz="1599"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9"/>
          <p:cNvSpPr>
            <a:spLocks/>
          </p:cNvSpPr>
          <p:nvPr/>
        </p:nvSpPr>
        <p:spPr bwMode="auto">
          <a:xfrm flipV="1">
            <a:off x="5421228" y="4825602"/>
            <a:ext cx="1025341" cy="51266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53" tIns="34277" rIns="68553" bIns="34277" numCol="1" anchor="t" anchorCtr="0" compatLnSpc="1">
            <a:prstTxWarp prst="textNoShape">
              <a:avLst/>
            </a:prstTxWarp>
          </a:bodyPr>
          <a:lstStyle/>
          <a:p>
            <a:pP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a:xfrm>
            <a:off x="6108349" y="5344983"/>
            <a:ext cx="2809126" cy="94576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199"/>
              </a:lnSpc>
            </a:pPr>
            <a:r>
              <a:rPr lang="en-US" sz="1599" dirty="0" smtClean="0">
                <a:solidFill>
                  <a:schemeClr val="accent2"/>
                </a:solidFill>
                <a:latin typeface="Huawei Sans" panose="020C0503030203020204" pitchFamily="34" charset="0"/>
              </a:rPr>
              <a:t>How does a switch forward packets from one interface to another interface?</a:t>
            </a:r>
            <a:endParaRPr lang="en-US" sz="1599" dirty="0">
              <a:solidFill>
                <a:schemeClr val="accent2"/>
              </a:solidFill>
              <a:latin typeface="Huawei Sans" panose="020C0503030203020204" pitchFamily="34" charset="0"/>
            </a:endParaRPr>
          </a:p>
        </p:txBody>
      </p:sp>
    </p:spTree>
    <p:extLst>
      <p:ext uri="{BB962C8B-B14F-4D97-AF65-F5344CB8AC3E}">
        <p14:creationId xmlns:p14="http://schemas.microsoft.com/office/powerpoint/2010/main" val="2846080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占位符 2"/>
          <p:cNvSpPr>
            <a:spLocks noGrp="1"/>
          </p:cNvSpPr>
          <p:nvPr>
            <p:ph type="body" sz="quarter" idx="10"/>
          </p:nvPr>
        </p:nvSpPr>
        <p:spPr>
          <a:xfrm>
            <a:off x="5061397" y="1326524"/>
            <a:ext cx="6696655" cy="4958366"/>
          </a:xfrm>
        </p:spPr>
        <p:txBody>
          <a:bodyPr/>
          <a:lstStyle/>
          <a:p>
            <a:pPr marL="0" indent="0">
              <a:buNone/>
            </a:pPr>
            <a:r>
              <a:rPr lang="en-US" sz="1800" dirty="0" smtClean="0"/>
              <a:t>The following uses the S12700E-8 as an example to describe the architecture of a typical network device.</a:t>
            </a:r>
            <a:endParaRPr lang="en-US" altLang="zh-CN" sz="1800" dirty="0" smtClean="0">
              <a:sym typeface="Huawei Sans" panose="020C0503030203020204" pitchFamily="34" charset="0"/>
            </a:endParaRPr>
          </a:p>
          <a:p>
            <a:pPr lvl="1"/>
            <a:r>
              <a:rPr lang="en-US" sz="1600" dirty="0" smtClean="0"/>
              <a:t>Main Processing Unit (MPU): is responsible for </a:t>
            </a:r>
            <a:r>
              <a:rPr lang="en-US" altLang="zh-CN" sz="1600" dirty="0" smtClean="0"/>
              <a:t>control </a:t>
            </a:r>
            <a:r>
              <a:rPr lang="en-US" altLang="zh-CN" sz="1600" dirty="0"/>
              <a:t>plane and management plane</a:t>
            </a:r>
            <a:r>
              <a:rPr lang="en-US" sz="1600" dirty="0" smtClean="0"/>
              <a:t> of the entire system.</a:t>
            </a:r>
            <a:endParaRPr lang="en-US" altLang="zh-CN" sz="1600" dirty="0" smtClean="0">
              <a:sym typeface="Huawei Sans" panose="020C0503030203020204" pitchFamily="34" charset="0"/>
            </a:endParaRPr>
          </a:p>
          <a:p>
            <a:pPr lvl="1"/>
            <a:r>
              <a:rPr lang="en-US" sz="1600" dirty="0" smtClean="0"/>
              <a:t>Switch Fabric Unit (SFU): is responsible for the data plane of the entire system. The data plane provides high-speed non-blocking data channels for data switching between service modules.</a:t>
            </a:r>
            <a:endParaRPr lang="en-US" altLang="zh-CN" sz="1600" dirty="0" smtClean="0">
              <a:sym typeface="Huawei Sans" panose="020C0503030203020204" pitchFamily="34" charset="0"/>
            </a:endParaRPr>
          </a:p>
          <a:p>
            <a:pPr lvl="1"/>
            <a:r>
              <a:rPr lang="en-US" sz="1600" dirty="0" smtClean="0"/>
              <a:t>Line Processing Unit (LPU): provides data forwarding and optical and electrical interfaces with different rates.</a:t>
            </a:r>
            <a:endParaRPr lang="en-US" altLang="zh-CN" sz="1600" dirty="0" smtClean="0">
              <a:sym typeface="Huawei Sans" panose="020C0503030203020204" pitchFamily="34" charset="0"/>
            </a:endParaRPr>
          </a:p>
          <a:p>
            <a:pPr lvl="1"/>
            <a:r>
              <a:rPr lang="en-US" sz="1600" dirty="0" smtClean="0"/>
              <a:t>SFUs and LPUs have their own management chips, which work with MPUs to form the control and management plane of the entire device.</a:t>
            </a:r>
            <a:endParaRPr lang="en-US" altLang="zh-CN" sz="1600" dirty="0" smtClean="0">
              <a:sym typeface="Huawei Sans" panose="020C0503030203020204" pitchFamily="34" charset="0"/>
            </a:endParaRPr>
          </a:p>
          <a:p>
            <a:pPr lvl="1"/>
            <a:endParaRPr lang="en-US" altLang="zh-CN" sz="16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Hardware Modules of Modular Devices</a:t>
            </a:r>
            <a:endParaRPr lang="en-US" altLang="zh-CN" dirty="0">
              <a:sym typeface="Huawei Sans" panose="020C0503030203020204" pitchFamily="34" charset="0"/>
            </a:endParaRPr>
          </a:p>
        </p:txBody>
      </p:sp>
      <p:pic>
        <p:nvPicPr>
          <p:cNvPr id="62" name="Picture 2" descr="http://localhost:7890/pages/31180BRU/01/31180BRU/01/resources/dc/figure/zh-cn_image_0189791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4118" y="1759366"/>
            <a:ext cx="3108048" cy="4009305"/>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77"/>
          <p:cNvSpPr txBox="1"/>
          <p:nvPr/>
        </p:nvSpPr>
        <p:spPr bwMode="auto">
          <a:xfrm>
            <a:off x="1473360" y="5850252"/>
            <a:ext cx="3260003"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solidFill>
                  <a:srgbClr val="EC7061"/>
                </a:solidFill>
                <a:latin typeface="Huawei Sans" panose="020C0503030203020204" pitchFamily="34" charset="0"/>
              </a:rPr>
              <a:t>Typical panel of a network device</a:t>
            </a:r>
            <a:endParaRPr lang="en-US" altLang="zh-CN" sz="1399"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 name="TextBox 77"/>
          <p:cNvSpPr txBox="1"/>
          <p:nvPr/>
        </p:nvSpPr>
        <p:spPr bwMode="auto">
          <a:xfrm>
            <a:off x="800673" y="1910132"/>
            <a:ext cx="827865"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MPU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5" name="TextBox 77"/>
          <p:cNvSpPr txBox="1"/>
          <p:nvPr/>
        </p:nvSpPr>
        <p:spPr bwMode="auto">
          <a:xfrm>
            <a:off x="800673" y="2500221"/>
            <a:ext cx="827865"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LPU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 name="TextBox 77"/>
          <p:cNvSpPr txBox="1"/>
          <p:nvPr/>
        </p:nvSpPr>
        <p:spPr bwMode="auto">
          <a:xfrm>
            <a:off x="690745" y="3357255"/>
            <a:ext cx="1047721"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SFU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 name="TextBox 77"/>
          <p:cNvSpPr txBox="1"/>
          <p:nvPr/>
        </p:nvSpPr>
        <p:spPr bwMode="auto">
          <a:xfrm>
            <a:off x="800673" y="4156277"/>
            <a:ext cx="827865" cy="316227"/>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LPU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5665061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2"/>
          <p:cNvSpPr>
            <a:spLocks noGrp="1"/>
          </p:cNvSpPr>
          <p:nvPr>
            <p:ph type="body" sz="quarter" idx="10"/>
          </p:nvPr>
        </p:nvSpPr>
        <p:spPr>
          <a:xfrm>
            <a:off x="5718220" y="1519706"/>
            <a:ext cx="6039832" cy="4649273"/>
          </a:xfrm>
        </p:spPr>
        <p:txBody>
          <a:bodyPr/>
          <a:lstStyle/>
          <a:p>
            <a:pPr marL="0" indent="0">
              <a:buNone/>
            </a:pPr>
            <a:r>
              <a:rPr lang="en-US" sz="1800" dirty="0" smtClean="0"/>
              <a:t>The MPU provides the control plane and management plane for the entire system. </a:t>
            </a:r>
            <a:endParaRPr lang="en-US" altLang="zh-CN" sz="1800" dirty="0" smtClean="0">
              <a:sym typeface="Huawei Sans" panose="020C0503030203020204" pitchFamily="34" charset="0"/>
            </a:endParaRPr>
          </a:p>
          <a:p>
            <a:pPr lvl="1"/>
            <a:r>
              <a:rPr lang="en-US" sz="1600" dirty="0" smtClean="0"/>
              <a:t>The control plane provides functions such as protocol processing, service processing, route calculation, forwarding control, service scheduling, traffic statistics collection, and system security. </a:t>
            </a:r>
          </a:p>
          <a:p>
            <a:pPr lvl="1"/>
            <a:r>
              <a:rPr lang="en-US" sz="1600" dirty="0" smtClean="0"/>
              <a:t>The management plane is responsible for system status monitoring, environment monitoring, log and alarm processing, system software loading, and system upgrade. </a:t>
            </a:r>
            <a:endParaRPr lang="en-US" sz="1600" dirty="0"/>
          </a:p>
        </p:txBody>
      </p:sp>
      <p:sp>
        <p:nvSpPr>
          <p:cNvPr id="2" name="标题 1"/>
          <p:cNvSpPr>
            <a:spLocks noGrp="1"/>
          </p:cNvSpPr>
          <p:nvPr>
            <p:ph type="title"/>
          </p:nvPr>
        </p:nvSpPr>
        <p:spPr/>
        <p:txBody>
          <a:bodyPr/>
          <a:lstStyle/>
          <a:p>
            <a:r>
              <a:rPr lang="en-US" smtClean="0"/>
              <a:t>MPU</a:t>
            </a:r>
            <a:endParaRPr lang="en-US" dirty="0"/>
          </a:p>
        </p:txBody>
      </p:sp>
      <p:grpSp>
        <p:nvGrpSpPr>
          <p:cNvPr id="3" name="组合 2"/>
          <p:cNvGrpSpPr/>
          <p:nvPr/>
        </p:nvGrpSpPr>
        <p:grpSpPr>
          <a:xfrm>
            <a:off x="932775" y="2694871"/>
            <a:ext cx="4674949" cy="1468259"/>
            <a:chOff x="932775" y="2708556"/>
            <a:chExt cx="4674949" cy="1468259"/>
          </a:xfrm>
        </p:grpSpPr>
        <p:pic>
          <p:nvPicPr>
            <p:cNvPr id="1026" name="Picture 2" descr="http://localhost:7890/pages/31180BRU/02/31180BRU/02/resources/dc/images/fig_dc_s_hw_091062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775" y="2708556"/>
              <a:ext cx="4674949" cy="11520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7"/>
            <p:cNvSpPr txBox="1"/>
            <p:nvPr/>
          </p:nvSpPr>
          <p:spPr bwMode="auto">
            <a:xfrm>
              <a:off x="2829655" y="3860632"/>
              <a:ext cx="827865"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MPU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Tree>
    <p:extLst>
      <p:ext uri="{BB962C8B-B14F-4D97-AF65-F5344CB8AC3E}">
        <p14:creationId xmlns:p14="http://schemas.microsoft.com/office/powerpoint/2010/main" val="39928108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p:cNvSpPr>
          <p:nvPr>
            <p:ph type="body" sz="quarter" idx="10"/>
          </p:nvPr>
        </p:nvSpPr>
        <p:spPr>
          <a:xfrm>
            <a:off x="6096000" y="2601531"/>
            <a:ext cx="5662052" cy="1471147"/>
          </a:xfrm>
        </p:spPr>
        <p:txBody>
          <a:bodyPr/>
          <a:lstStyle/>
          <a:p>
            <a:pPr marL="0" indent="0">
              <a:buNone/>
            </a:pPr>
            <a:r>
              <a:rPr lang="en-US" sz="2000" dirty="0" smtClean="0"/>
              <a:t>The SFU provides the data plane for the entire system. LPUs and MPUs communicate with each other through SFUs.</a:t>
            </a:r>
            <a:endParaRPr lang="en-US" altLang="zh-CN" sz="2000" dirty="0" smtClean="0">
              <a:sym typeface="Huawei Sans" panose="020C0503030203020204" pitchFamily="34" charset="0"/>
            </a:endParaRPr>
          </a:p>
        </p:txBody>
      </p:sp>
      <p:sp>
        <p:nvSpPr>
          <p:cNvPr id="2" name="标题 1"/>
          <p:cNvSpPr>
            <a:spLocks noGrp="1"/>
          </p:cNvSpPr>
          <p:nvPr>
            <p:ph type="title"/>
          </p:nvPr>
        </p:nvSpPr>
        <p:spPr/>
        <p:txBody>
          <a:bodyPr/>
          <a:lstStyle/>
          <a:p>
            <a:r>
              <a:rPr lang="en-US" smtClean="0"/>
              <a:t>SFU</a:t>
            </a:r>
            <a:endParaRPr lang="en-US" altLang="zh-CN" dirty="0">
              <a:sym typeface="Huawei Sans" panose="020C0503030203020204" pitchFamily="34" charset="0"/>
            </a:endParaRPr>
          </a:p>
        </p:txBody>
      </p:sp>
      <p:grpSp>
        <p:nvGrpSpPr>
          <p:cNvPr id="7" name="组合 6"/>
          <p:cNvGrpSpPr/>
          <p:nvPr/>
        </p:nvGrpSpPr>
        <p:grpSpPr>
          <a:xfrm>
            <a:off x="932775" y="2785323"/>
            <a:ext cx="4674949" cy="1287355"/>
            <a:chOff x="932775" y="2941869"/>
            <a:chExt cx="4674949" cy="1287355"/>
          </a:xfrm>
        </p:grpSpPr>
        <p:pic>
          <p:nvPicPr>
            <p:cNvPr id="4" name="Picture 6" descr="http://localhost:7890/pages/31180BRU/02/31180BRU/02/resources/dc/images/fig_dc_s_hw_09107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775" y="2941869"/>
              <a:ext cx="4674949" cy="97117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77"/>
            <p:cNvSpPr txBox="1"/>
            <p:nvPr/>
          </p:nvSpPr>
          <p:spPr bwMode="auto">
            <a:xfrm>
              <a:off x="2829655" y="3913041"/>
              <a:ext cx="927336" cy="316183"/>
            </a:xfrm>
            <a:prstGeom prst="rect">
              <a:avLst/>
            </a:prstGeom>
            <a:noFill/>
            <a:ln w="9525">
              <a:noFill/>
              <a:miter lim="800000"/>
              <a:headEnd/>
              <a:tailEnd/>
            </a:ln>
          </p:spPr>
          <p:txBody>
            <a:bodyPr wrap="square" lIns="99902" tIns="49946" rIns="99902" bIns="49946" rtlCol="0">
              <a:spAutoFit/>
            </a:bodyPr>
            <a:lstStyle/>
            <a:p>
              <a:pPr algn="ctr" defTabSz="1000848" eaLnBrk="0" fontAlgn="ctr" hangingPunct="0"/>
              <a:r>
                <a:rPr lang="en-US" sz="1399" dirty="0" smtClean="0">
                  <a:latin typeface="Huawei Sans" panose="020C0503030203020204" pitchFamily="34" charset="0"/>
                </a:rPr>
                <a:t>SFU</a:t>
              </a:r>
              <a:endParaRPr lang="en-US" altLang="zh-CN"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Tree>
    <p:extLst>
      <p:ext uri="{BB962C8B-B14F-4D97-AF65-F5344CB8AC3E}">
        <p14:creationId xmlns:p14="http://schemas.microsoft.com/office/powerpoint/2010/main" val="2839051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AEAA25-675C-4095-83C7-434C4857CF44}"/>
</file>

<file path=customXml/itemProps2.xml><?xml version="1.0" encoding="utf-8"?>
<ds:datastoreItem xmlns:ds="http://schemas.openxmlformats.org/officeDocument/2006/customXml" ds:itemID="{BD3DD3B3-66EE-40C6-8589-461AC6800DE9}"/>
</file>

<file path=customXml/itemProps3.xml><?xml version="1.0" encoding="utf-8"?>
<ds:datastoreItem xmlns:ds="http://schemas.openxmlformats.org/officeDocument/2006/customXml" ds:itemID="{E9AA8B29-32BF-4EAB-8F06-E85B18F763D7}"/>
</file>

<file path=docProps/app.xml><?xml version="1.0" encoding="utf-8"?>
<Properties xmlns="http://schemas.openxmlformats.org/officeDocument/2006/extended-properties" xmlns:vt="http://schemas.openxmlformats.org/officeDocument/2006/docPropsVTypes">
  <Template/>
  <TotalTime>385</TotalTime>
  <Words>2440</Words>
  <Application>Microsoft Office PowerPoint</Application>
  <PresentationFormat>宽屏</PresentationFormat>
  <Paragraphs>314</Paragraphs>
  <Slides>29</Slides>
  <Notes>29</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Courier New</vt:lpstr>
      <vt:lpstr>Wingdings</vt:lpstr>
      <vt:lpstr>Arial</vt:lpstr>
      <vt:lpstr>微软雅黑</vt:lpstr>
      <vt:lpstr>Huawei Sans</vt:lpstr>
      <vt:lpstr>方正兰亭黑简体</vt:lpstr>
      <vt:lpstr>主题1</vt:lpstr>
      <vt:lpstr>PowerPoint 演示文稿</vt:lpstr>
      <vt:lpstr>Introduction to Network Devices</vt:lpstr>
      <vt:lpstr>PowerPoint 演示文稿</vt:lpstr>
      <vt:lpstr>PowerPoint 演示文稿</vt:lpstr>
      <vt:lpstr>PowerPoint 演示文稿</vt:lpstr>
      <vt:lpstr>Network Devices</vt:lpstr>
      <vt:lpstr>Hardware Modules of Modular Devices</vt:lpstr>
      <vt:lpstr>MPU</vt:lpstr>
      <vt:lpstr>SFU</vt:lpstr>
      <vt:lpstr>LPU</vt:lpstr>
      <vt:lpstr>Fixed Device</vt:lpstr>
      <vt:lpstr>Logical Diagram of Module Connections</vt:lpstr>
      <vt:lpstr>Logical Architecture of Network Devices</vt:lpstr>
      <vt:lpstr>Control Plane</vt:lpstr>
      <vt:lpstr>Forwarding Plane</vt:lpstr>
      <vt:lpstr>Monitoring Plane</vt:lpstr>
      <vt:lpstr>PowerPoint 演示文稿</vt:lpstr>
      <vt:lpstr>Uplink and Downlink Packet Forwarding</vt:lpstr>
      <vt:lpstr>Processing of Service Packets</vt:lpstr>
      <vt:lpstr>Determining the Egress of Packets (1)</vt:lpstr>
      <vt:lpstr>Determining the Egress of Packets (2)</vt:lpstr>
      <vt:lpstr>Determining the Egress of Packets (3)</vt:lpstr>
      <vt:lpstr>Forwarding Information</vt:lpstr>
      <vt:lpstr>Hardware-based Forwarding</vt:lpstr>
      <vt:lpstr>Processing of Protocol Packets</vt:lpstr>
      <vt:lpstr>Processing of Protocol Packets Sent by the Device</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146</cp:revision>
  <dcterms:created xsi:type="dcterms:W3CDTF">2018-11-29T10:16:29Z</dcterms:created>
  <dcterms:modified xsi:type="dcterms:W3CDTF">2020-08-24T02:22:17Z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(3)QjI5EOiXimKL93NlnJkhLAYwNKGl70lhHOcSWarIDgsP5fvCbfHAPHfQiIRDDujXVkoIyVcr
X731s4HvcBuihMVcnRvVQH3KfS8RCZip/7OtHKe6lYGlCM8HmXFQ/J3kFP6ZR6vruZFwyAhB
VTogd07y8iEXTKfCsnP1G/ptfjpdIkh0yYHGE6iT4cUYfUaluAiG5zTUIErdqq/78etLEGS2
C2CFsgZXXA/O7IUnde</vt:lpwstr>
  </property>
  <property fmtid="{D5CDD505-2E9C-101B-9397-08002B2CF9AE}" pid="3" name="_2015_ms_pID_7253431">
    <vt:lpwstr>sLY0VrGAL8naokjzwHPgU3DeYVfR82I/c62h8rYC2yhu4IgSDXA12o
OKvhU+7dYT2MTtb8HEciICNY1CuFb4Lv4K27KPHeuQTQTMWSnq2As9r1PDxOY0OBxl8JFVe5
PmvtofEuzbkkQZsmZGoyS+JJyrjjKllwgV9cxR2uktZxO776/V1xgicOT1uCvnPZIDBTWYZ5
Gat0kPNPpMIdmqdlJxSnrb5/gYPjxCpksMza</vt:lpwstr>
  </property>
  <property fmtid="{D5CDD505-2E9C-101B-9397-08002B2CF9AE}" pid="4" name="_2015_ms_pID_7253432">
    <vt:lpwstr>ZHpGJgSIVDZ1G21M4dIANsI=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1597710936</vt:lpwstr>
  </property>
  <property fmtid="{D5CDD505-2E9C-101B-9397-08002B2CF9AE}" pid="9" name="ContentTypeId">
    <vt:lpwstr>0x01010002C5B4B712841F4C8A7AAEE2CD191271</vt:lpwstr>
  </property>
</Properties>
</file>